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Gaegu" pitchFamily="2" charset="0"/>
      <p:regular r:id="rId20"/>
    </p:embeddedFont>
    <p:embeddedFont>
      <p:font typeface="Gaegu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483"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morning! Today, we will be presenting our comprehensive dashboard storytelling presentation, which we have meticulously crafted to address the needs of various stakeholders within the company.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first visual, i chose the graph that shows the trend of the profit for every month. the reason why i choice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Assuming that the current warehouse is located in southeast Australia – which is where most warehouse is located in Australia, the inventory manager can compare that to the number of customers from the different states in Australia. This is important as it can affect the duration of delivery, which may affect the customers liking and satisfaction with the company. Currently, the orders can be delivered to customers in New South Wales, Victoria, Australian Capital Territory and Tasmania relatively quickly. However, the customers in the other parts of the country might not be able to receive their orders in that same duration. This may result in customers not wanting to order from the store again. Hence the inventory has to take this into account and think about setting up another inventory warehouse in Central Australia. This way, there are orders being delivered out from different parts of the country to reach customers faster. The inventory manager can think about splitting up the stocks among both warehouses and if one warehouse ever run low on stocks for specific items, it is possible for them to get some stocks from the other warehouse if the other warehouse has an excess in stocks.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will be the agenda for today. first, we will start off with the introduction, followed by the individual stakeholder storytelling. finally, we will end of with the conclusion.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first visual, i chose the graph that shows the trend of the profit for every month. the reason why i choice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Assuming that the current warehouse is located in southeast Australia – which is where most warehouse is located in Australia, the inventory manager can compare that to the number of customers from the different states in Australia. This is important as it can affect the duration of delivery, which may affect the customers liking and satisfaction with the company. Currently, the orders can be delivered to customers in New South Wales, Victoria, Australian Capital Territory and Tasmania relatively quickly. However, the customers in the other parts of the country might not be able to receive their orders in that same duration. This may result in customers not wanting to order from the store again. Hence the inventory has to take this into account and think about setting up another inventory warehouse in Central Australia. This way, there are orders being delivered out from different parts of the country to reach customers faster. The inventory manager can think about splitting up the stocks among both warehouses and if one warehouse ever run low on stocks for specific items, it is possible for them to get some stocks from the other warehouse if the other warehouse has an excess in stocks.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first visual, i chose the graph that shows the trend of the profit for every month. the reason why i choice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first visual, i chose the graph that shows the trend of the profit for every month. the reason why i choice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sales manager is responsible for overseeing the sales team, developing strategies to drive sales growth, managing customer relationships, and ensuring that the targets set are met. A sales manager also analyses data, forecasts future sales, and provides insights to improve sales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sales manager is responsible for overseeing the sales team, developing strategies to drive sales growth, managing customer relationships, and ensuring that the targets set are met. A sales manager also analyses data, forecasts future sales, and provides insights to improve sales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sales manager is responsible for overseeing the sales team, developing strategies to drive sales growth, managing customer relationships, and ensuring that the targets set are met. A sales manager also analyses data, forecasts future sales, and provides insights to improve sales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svg"/><Relationship Id="rId26" Type="http://schemas.openxmlformats.org/officeDocument/2006/relationships/image" Target="../media/image24.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24" Type="http://schemas.openxmlformats.org/officeDocument/2006/relationships/image" Target="../media/image22.sv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svg"/><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 Id="rId22" Type="http://schemas.openxmlformats.org/officeDocument/2006/relationships/image" Target="../media/image20.svg"/><Relationship Id="rId27" Type="http://schemas.openxmlformats.org/officeDocument/2006/relationships/image" Target="../media/image25.pn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image" Target="../media/image54.png"/><Relationship Id="rId7" Type="http://schemas.openxmlformats.org/officeDocument/2006/relationships/image" Target="../media/image43.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8.xml"/><Relationship Id="rId16" Type="http://schemas.openxmlformats.org/officeDocument/2006/relationships/image" Target="../media/image69.svg"/><Relationship Id="rId20" Type="http://schemas.openxmlformats.org/officeDocument/2006/relationships/image" Target="../media/image75.sv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64.png"/><Relationship Id="rId5" Type="http://schemas.openxmlformats.org/officeDocument/2006/relationships/image" Target="../media/image31.png"/><Relationship Id="rId15" Type="http://schemas.openxmlformats.org/officeDocument/2006/relationships/image" Target="../media/image68.png"/><Relationship Id="rId10" Type="http://schemas.openxmlformats.org/officeDocument/2006/relationships/image" Target="../media/image63.svg"/><Relationship Id="rId19" Type="http://schemas.openxmlformats.org/officeDocument/2006/relationships/image" Target="../media/image74.png"/><Relationship Id="rId4" Type="http://schemas.openxmlformats.org/officeDocument/2006/relationships/image" Target="../media/image55.svg"/><Relationship Id="rId9" Type="http://schemas.openxmlformats.org/officeDocument/2006/relationships/image" Target="../media/image62.png"/><Relationship Id="rId14" Type="http://schemas.openxmlformats.org/officeDocument/2006/relationships/image" Target="../media/image67.sv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image" Target="../media/image54.png"/><Relationship Id="rId7" Type="http://schemas.openxmlformats.org/officeDocument/2006/relationships/image" Target="../media/image43.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9.xml"/><Relationship Id="rId16" Type="http://schemas.openxmlformats.org/officeDocument/2006/relationships/image" Target="../media/image69.svg"/><Relationship Id="rId20" Type="http://schemas.openxmlformats.org/officeDocument/2006/relationships/image" Target="../media/image77.sv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64.png"/><Relationship Id="rId5" Type="http://schemas.openxmlformats.org/officeDocument/2006/relationships/image" Target="../media/image31.png"/><Relationship Id="rId15" Type="http://schemas.openxmlformats.org/officeDocument/2006/relationships/image" Target="../media/image68.png"/><Relationship Id="rId10" Type="http://schemas.openxmlformats.org/officeDocument/2006/relationships/image" Target="../media/image63.svg"/><Relationship Id="rId19" Type="http://schemas.openxmlformats.org/officeDocument/2006/relationships/image" Target="../media/image76.png"/><Relationship Id="rId4" Type="http://schemas.openxmlformats.org/officeDocument/2006/relationships/image" Target="../media/image55.svg"/><Relationship Id="rId9" Type="http://schemas.openxmlformats.org/officeDocument/2006/relationships/image" Target="../media/image62.png"/><Relationship Id="rId14" Type="http://schemas.openxmlformats.org/officeDocument/2006/relationships/image" Target="../media/image67.sv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9.svg"/><Relationship Id="rId7" Type="http://schemas.openxmlformats.org/officeDocument/2006/relationships/image" Target="../media/image52.sv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32.svg"/><Relationship Id="rId10" Type="http://schemas.openxmlformats.org/officeDocument/2006/relationships/image" Target="../media/image80.png"/><Relationship Id="rId4" Type="http://schemas.openxmlformats.org/officeDocument/2006/relationships/image" Target="../media/image31.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svg"/><Relationship Id="rId3" Type="http://schemas.openxmlformats.org/officeDocument/2006/relationships/image" Target="../media/image82.svg"/><Relationship Id="rId7" Type="http://schemas.openxmlformats.org/officeDocument/2006/relationships/image" Target="../media/image84.svg"/><Relationship Id="rId12" Type="http://schemas.openxmlformats.org/officeDocument/2006/relationships/image" Target="../media/image87.png"/><Relationship Id="rId17" Type="http://schemas.openxmlformats.org/officeDocument/2006/relationships/image" Target="../media/image90.svg"/><Relationship Id="rId2" Type="http://schemas.openxmlformats.org/officeDocument/2006/relationships/image" Target="../media/image81.png"/><Relationship Id="rId16"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79.svg"/><Relationship Id="rId5" Type="http://schemas.openxmlformats.org/officeDocument/2006/relationships/image" Target="../media/image14.svg"/><Relationship Id="rId15" Type="http://schemas.openxmlformats.org/officeDocument/2006/relationships/image" Target="../media/image20.svg"/><Relationship Id="rId10" Type="http://schemas.openxmlformats.org/officeDocument/2006/relationships/image" Target="../media/image78.png"/><Relationship Id="rId4" Type="http://schemas.openxmlformats.org/officeDocument/2006/relationships/image" Target="../media/image13.png"/><Relationship Id="rId9" Type="http://schemas.openxmlformats.org/officeDocument/2006/relationships/image" Target="../media/image86.svg"/><Relationship Id="rId1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svg"/><Relationship Id="rId3" Type="http://schemas.openxmlformats.org/officeDocument/2006/relationships/image" Target="../media/image82.svg"/><Relationship Id="rId7" Type="http://schemas.openxmlformats.org/officeDocument/2006/relationships/image" Target="../media/image84.svg"/><Relationship Id="rId12" Type="http://schemas.openxmlformats.org/officeDocument/2006/relationships/image" Target="../media/image87.png"/><Relationship Id="rId17" Type="http://schemas.openxmlformats.org/officeDocument/2006/relationships/image" Target="../media/image90.svg"/><Relationship Id="rId2" Type="http://schemas.openxmlformats.org/officeDocument/2006/relationships/image" Target="../media/image81.png"/><Relationship Id="rId16"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79.svg"/><Relationship Id="rId5" Type="http://schemas.openxmlformats.org/officeDocument/2006/relationships/image" Target="../media/image14.svg"/><Relationship Id="rId15" Type="http://schemas.openxmlformats.org/officeDocument/2006/relationships/image" Target="../media/image20.svg"/><Relationship Id="rId10" Type="http://schemas.openxmlformats.org/officeDocument/2006/relationships/image" Target="../media/image78.png"/><Relationship Id="rId4" Type="http://schemas.openxmlformats.org/officeDocument/2006/relationships/image" Target="../media/image13.png"/><Relationship Id="rId9" Type="http://schemas.openxmlformats.org/officeDocument/2006/relationships/image" Target="../media/image86.svg"/><Relationship Id="rId1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7.png"/><Relationship Id="rId12" Type="http://schemas.openxmlformats.org/officeDocument/2006/relationships/image" Target="../media/image57.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56.pn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8.svg"/><Relationship Id="rId9" Type="http://schemas.openxmlformats.org/officeDocument/2006/relationships/image" Target="../media/image15.png"/><Relationship Id="rId14" Type="http://schemas.openxmlformats.org/officeDocument/2006/relationships/image" Target="../media/image46.sv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98.svg"/><Relationship Id="rId18" Type="http://schemas.openxmlformats.org/officeDocument/2006/relationships/image" Target="../media/image25.png"/><Relationship Id="rId26" Type="http://schemas.openxmlformats.org/officeDocument/2006/relationships/image" Target="../media/image101.png"/><Relationship Id="rId3" Type="http://schemas.openxmlformats.org/officeDocument/2006/relationships/image" Target="../media/image92.svg"/><Relationship Id="rId21" Type="http://schemas.openxmlformats.org/officeDocument/2006/relationships/image" Target="../media/image42.svg"/><Relationship Id="rId7" Type="http://schemas.openxmlformats.org/officeDocument/2006/relationships/image" Target="../media/image96.svg"/><Relationship Id="rId12" Type="http://schemas.openxmlformats.org/officeDocument/2006/relationships/image" Target="../media/image97.png"/><Relationship Id="rId17" Type="http://schemas.openxmlformats.org/officeDocument/2006/relationships/image" Target="../media/image40.svg"/><Relationship Id="rId25" Type="http://schemas.openxmlformats.org/officeDocument/2006/relationships/image" Target="../media/image20.svg"/><Relationship Id="rId2" Type="http://schemas.openxmlformats.org/officeDocument/2006/relationships/image" Target="../media/image91.png"/><Relationship Id="rId16" Type="http://schemas.openxmlformats.org/officeDocument/2006/relationships/image" Target="../media/image39.png"/><Relationship Id="rId20" Type="http://schemas.openxmlformats.org/officeDocument/2006/relationships/image" Target="../media/image41.png"/><Relationship Id="rId29"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55.svg"/><Relationship Id="rId24" Type="http://schemas.openxmlformats.org/officeDocument/2006/relationships/image" Target="../media/image19.png"/><Relationship Id="rId5" Type="http://schemas.openxmlformats.org/officeDocument/2006/relationships/image" Target="../media/image94.svg"/><Relationship Id="rId15" Type="http://schemas.openxmlformats.org/officeDocument/2006/relationships/image" Target="../media/image10.svg"/><Relationship Id="rId23" Type="http://schemas.openxmlformats.org/officeDocument/2006/relationships/image" Target="../media/image100.svg"/><Relationship Id="rId28" Type="http://schemas.openxmlformats.org/officeDocument/2006/relationships/image" Target="../media/image31.png"/><Relationship Id="rId10" Type="http://schemas.openxmlformats.org/officeDocument/2006/relationships/image" Target="../media/image54.png"/><Relationship Id="rId19" Type="http://schemas.openxmlformats.org/officeDocument/2006/relationships/image" Target="../media/image26.svg"/><Relationship Id="rId4" Type="http://schemas.openxmlformats.org/officeDocument/2006/relationships/image" Target="../media/image93.png"/><Relationship Id="rId9" Type="http://schemas.openxmlformats.org/officeDocument/2006/relationships/image" Target="../media/image36.svg"/><Relationship Id="rId14" Type="http://schemas.openxmlformats.org/officeDocument/2006/relationships/image" Target="../media/image9.png"/><Relationship Id="rId22" Type="http://schemas.openxmlformats.org/officeDocument/2006/relationships/image" Target="../media/image99.png"/><Relationship Id="rId27" Type="http://schemas.openxmlformats.org/officeDocument/2006/relationships/image" Target="../media/image102.svg"/></Relationships>
</file>

<file path=ppt/slides/_rels/slide2.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16.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40.sv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2.svg"/><Relationship Id="rId7" Type="http://schemas.openxmlformats.org/officeDocument/2006/relationships/image" Target="../media/image52.svg"/><Relationship Id="rId12" Type="http://schemas.openxmlformats.org/officeDocument/2006/relationships/image" Target="../media/image5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14.svg"/><Relationship Id="rId5" Type="http://schemas.openxmlformats.org/officeDocument/2006/relationships/image" Target="../media/image50.svg"/><Relationship Id="rId10" Type="http://schemas.openxmlformats.org/officeDocument/2006/relationships/image" Target="../media/image13.png"/><Relationship Id="rId4" Type="http://schemas.openxmlformats.org/officeDocument/2006/relationships/image" Target="../media/image49.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7.png"/><Relationship Id="rId12" Type="http://schemas.openxmlformats.org/officeDocument/2006/relationships/image" Target="../media/image57.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56.png"/><Relationship Id="rId5" Type="http://schemas.openxmlformats.org/officeDocument/2006/relationships/image" Target="../media/image54.png"/><Relationship Id="rId10" Type="http://schemas.openxmlformats.org/officeDocument/2006/relationships/image" Target="../media/image16.svg"/><Relationship Id="rId4" Type="http://schemas.openxmlformats.org/officeDocument/2006/relationships/image" Target="../media/image8.svg"/><Relationship Id="rId9" Type="http://schemas.openxmlformats.org/officeDocument/2006/relationships/image" Target="../media/image15.png"/><Relationship Id="rId14" Type="http://schemas.openxmlformats.org/officeDocument/2006/relationships/image" Target="../media/image46.sv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59.svg"/><Relationship Id="rId7" Type="http://schemas.openxmlformats.org/officeDocument/2006/relationships/image" Target="../media/image61.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7.sv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27.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image" Target="../media/image54.png"/><Relationship Id="rId7" Type="http://schemas.openxmlformats.org/officeDocument/2006/relationships/image" Target="../media/image43.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9.svg"/><Relationship Id="rId20" Type="http://schemas.openxmlformats.org/officeDocument/2006/relationships/image" Target="../media/image73.sv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64.png"/><Relationship Id="rId5" Type="http://schemas.openxmlformats.org/officeDocument/2006/relationships/image" Target="../media/image31.png"/><Relationship Id="rId15" Type="http://schemas.openxmlformats.org/officeDocument/2006/relationships/image" Target="../media/image68.png"/><Relationship Id="rId10" Type="http://schemas.openxmlformats.org/officeDocument/2006/relationships/image" Target="../media/image63.svg"/><Relationship Id="rId19" Type="http://schemas.openxmlformats.org/officeDocument/2006/relationships/image" Target="../media/image72.png"/><Relationship Id="rId4" Type="http://schemas.openxmlformats.org/officeDocument/2006/relationships/image" Target="../media/image55.svg"/><Relationship Id="rId9" Type="http://schemas.openxmlformats.org/officeDocument/2006/relationships/image" Target="../media/image62.png"/><Relationship Id="rId14" Type="http://schemas.openxmlformats.org/officeDocument/2006/relationships/image" Target="../media/image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26444" y="1894483"/>
            <a:ext cx="12835113" cy="6786678"/>
            <a:chOff x="0" y="0"/>
            <a:chExt cx="6358953" cy="3362352"/>
          </a:xfrm>
        </p:grpSpPr>
        <p:sp>
          <p:nvSpPr>
            <p:cNvPr id="3" name="Freeform 3"/>
            <p:cNvSpPr/>
            <p:nvPr/>
          </p:nvSpPr>
          <p:spPr>
            <a:xfrm>
              <a:off x="10160" y="16510"/>
              <a:ext cx="6336093" cy="3334412"/>
            </a:xfrm>
            <a:custGeom>
              <a:avLst/>
              <a:gdLst/>
              <a:ahLst/>
              <a:cxnLst/>
              <a:rect l="l" t="t" r="r" b="b"/>
              <a:pathLst>
                <a:path w="6336093" h="3334412">
                  <a:moveTo>
                    <a:pt x="6336093" y="3334412"/>
                  </a:moveTo>
                  <a:lnTo>
                    <a:pt x="0" y="3326792"/>
                  </a:lnTo>
                  <a:lnTo>
                    <a:pt x="0" y="1169688"/>
                  </a:lnTo>
                  <a:lnTo>
                    <a:pt x="17780" y="19050"/>
                  </a:lnTo>
                  <a:lnTo>
                    <a:pt x="3157622" y="0"/>
                  </a:lnTo>
                  <a:lnTo>
                    <a:pt x="6317043" y="5080"/>
                  </a:lnTo>
                  <a:close/>
                </a:path>
              </a:pathLst>
            </a:custGeom>
            <a:solidFill>
              <a:srgbClr val="FFFFFF"/>
            </a:solidFill>
          </p:spPr>
          <p:txBody>
            <a:bodyPr/>
            <a:lstStyle/>
            <a:p>
              <a:endParaRPr lang="en-SG"/>
            </a:p>
          </p:txBody>
        </p:sp>
        <p:sp>
          <p:nvSpPr>
            <p:cNvPr id="4" name="Freeform 4"/>
            <p:cNvSpPr/>
            <p:nvPr/>
          </p:nvSpPr>
          <p:spPr>
            <a:xfrm>
              <a:off x="-215" y="0"/>
              <a:ext cx="6360438" cy="3360376"/>
            </a:xfrm>
            <a:custGeom>
              <a:avLst/>
              <a:gdLst/>
              <a:ahLst/>
              <a:cxnLst/>
              <a:rect l="l" t="t" r="r" b="b"/>
              <a:pathLst>
                <a:path w="6360438" h="3360376">
                  <a:moveTo>
                    <a:pt x="6327418" y="21590"/>
                  </a:moveTo>
                  <a:cubicBezTo>
                    <a:pt x="6328688" y="34290"/>
                    <a:pt x="6328688" y="44450"/>
                    <a:pt x="6329958" y="54610"/>
                  </a:cubicBezTo>
                  <a:cubicBezTo>
                    <a:pt x="6332498" y="114397"/>
                    <a:pt x="6333768" y="186886"/>
                    <a:pt x="6336308" y="256786"/>
                  </a:cubicBezTo>
                  <a:cubicBezTo>
                    <a:pt x="6336308" y="357753"/>
                    <a:pt x="6349008" y="2348610"/>
                    <a:pt x="6355358" y="2449577"/>
                  </a:cubicBezTo>
                  <a:cubicBezTo>
                    <a:pt x="6361708" y="2602322"/>
                    <a:pt x="6357898" y="2757655"/>
                    <a:pt x="6357898" y="2910399"/>
                  </a:cubicBezTo>
                  <a:cubicBezTo>
                    <a:pt x="6357898" y="3045022"/>
                    <a:pt x="6359168" y="3169289"/>
                    <a:pt x="6360438" y="3300122"/>
                  </a:cubicBezTo>
                  <a:cubicBezTo>
                    <a:pt x="6360438" y="3321712"/>
                    <a:pt x="6360438" y="3335682"/>
                    <a:pt x="6360438" y="3359812"/>
                  </a:cubicBezTo>
                  <a:cubicBezTo>
                    <a:pt x="6337578" y="3359812"/>
                    <a:pt x="6317258" y="3361082"/>
                    <a:pt x="6281853" y="3359812"/>
                  </a:cubicBezTo>
                  <a:cubicBezTo>
                    <a:pt x="5959559" y="3354732"/>
                    <a:pt x="5632307" y="3361082"/>
                    <a:pt x="5310013" y="3356002"/>
                  </a:cubicBezTo>
                  <a:cubicBezTo>
                    <a:pt x="5116636" y="3352192"/>
                    <a:pt x="4928218" y="3354732"/>
                    <a:pt x="4734842" y="3352192"/>
                  </a:cubicBezTo>
                  <a:cubicBezTo>
                    <a:pt x="4645591" y="3350922"/>
                    <a:pt x="4556341" y="3349652"/>
                    <a:pt x="4467090" y="3348382"/>
                  </a:cubicBezTo>
                  <a:cubicBezTo>
                    <a:pt x="4412548" y="3348382"/>
                    <a:pt x="4362964" y="3349652"/>
                    <a:pt x="4308422" y="3349652"/>
                  </a:cubicBezTo>
                  <a:cubicBezTo>
                    <a:pt x="4169588" y="3348382"/>
                    <a:pt x="3787793" y="3349652"/>
                    <a:pt x="3648959" y="3348382"/>
                  </a:cubicBezTo>
                  <a:cubicBezTo>
                    <a:pt x="3549792" y="3347112"/>
                    <a:pt x="1566444" y="3356002"/>
                    <a:pt x="1467277" y="3354732"/>
                  </a:cubicBezTo>
                  <a:cubicBezTo>
                    <a:pt x="1442485" y="3354732"/>
                    <a:pt x="1412734" y="3356002"/>
                    <a:pt x="1387943" y="3356002"/>
                  </a:cubicBezTo>
                  <a:cubicBezTo>
                    <a:pt x="1328442" y="3356002"/>
                    <a:pt x="1273900" y="3357272"/>
                    <a:pt x="1214400" y="3357272"/>
                  </a:cubicBezTo>
                  <a:cubicBezTo>
                    <a:pt x="1065649" y="3357272"/>
                    <a:pt x="921856" y="3356002"/>
                    <a:pt x="773105" y="3354732"/>
                  </a:cubicBezTo>
                  <a:cubicBezTo>
                    <a:pt x="683854" y="3353462"/>
                    <a:pt x="594604" y="3352192"/>
                    <a:pt x="510311" y="3350922"/>
                  </a:cubicBezTo>
                  <a:cubicBezTo>
                    <a:pt x="351643" y="3349652"/>
                    <a:pt x="192976" y="3348382"/>
                    <a:pt x="44665" y="3348382"/>
                  </a:cubicBezTo>
                  <a:cubicBezTo>
                    <a:pt x="34505" y="3348382"/>
                    <a:pt x="25615" y="3348382"/>
                    <a:pt x="15455" y="3347112"/>
                  </a:cubicBezTo>
                  <a:cubicBezTo>
                    <a:pt x="6565" y="3345842"/>
                    <a:pt x="1485" y="3339492"/>
                    <a:pt x="4025" y="3330602"/>
                  </a:cubicBezTo>
                  <a:cubicBezTo>
                    <a:pt x="12915" y="3298733"/>
                    <a:pt x="9105" y="3234011"/>
                    <a:pt x="7835" y="3166700"/>
                  </a:cubicBezTo>
                  <a:cubicBezTo>
                    <a:pt x="6565" y="3029489"/>
                    <a:pt x="2755" y="2894866"/>
                    <a:pt x="4025" y="2757655"/>
                  </a:cubicBezTo>
                  <a:cubicBezTo>
                    <a:pt x="1485" y="2586788"/>
                    <a:pt x="-3595" y="471664"/>
                    <a:pt x="4025" y="298208"/>
                  </a:cubicBezTo>
                  <a:cubicBezTo>
                    <a:pt x="5295" y="264553"/>
                    <a:pt x="4025" y="228308"/>
                    <a:pt x="5295" y="194653"/>
                  </a:cubicBezTo>
                  <a:cubicBezTo>
                    <a:pt x="6565" y="140286"/>
                    <a:pt x="9105" y="80741"/>
                    <a:pt x="10375" y="44450"/>
                  </a:cubicBezTo>
                  <a:cubicBezTo>
                    <a:pt x="10375" y="41910"/>
                    <a:pt x="11645" y="39370"/>
                    <a:pt x="12915" y="38100"/>
                  </a:cubicBezTo>
                  <a:cubicBezTo>
                    <a:pt x="34505" y="35560"/>
                    <a:pt x="69016" y="30480"/>
                    <a:pt x="148350" y="29210"/>
                  </a:cubicBezTo>
                  <a:cubicBezTo>
                    <a:pt x="282226" y="25400"/>
                    <a:pt x="416102" y="22860"/>
                    <a:pt x="554937" y="20320"/>
                  </a:cubicBezTo>
                  <a:cubicBezTo>
                    <a:pt x="649146" y="17780"/>
                    <a:pt x="743355" y="16510"/>
                    <a:pt x="832605" y="13970"/>
                  </a:cubicBezTo>
                  <a:cubicBezTo>
                    <a:pt x="921856" y="11430"/>
                    <a:pt x="1016065" y="8890"/>
                    <a:pt x="1105316" y="8890"/>
                  </a:cubicBezTo>
                  <a:cubicBezTo>
                    <a:pt x="1204483" y="7620"/>
                    <a:pt x="1303650" y="10160"/>
                    <a:pt x="1402818" y="8890"/>
                  </a:cubicBezTo>
                  <a:cubicBezTo>
                    <a:pt x="1526777" y="8890"/>
                    <a:pt x="3772918" y="6350"/>
                    <a:pt x="3896878" y="5080"/>
                  </a:cubicBezTo>
                  <a:cubicBezTo>
                    <a:pt x="4015878" y="3810"/>
                    <a:pt x="4134879" y="2540"/>
                    <a:pt x="4258838" y="2540"/>
                  </a:cubicBezTo>
                  <a:cubicBezTo>
                    <a:pt x="4462132" y="1270"/>
                    <a:pt x="4660467" y="0"/>
                    <a:pt x="4863760" y="0"/>
                  </a:cubicBezTo>
                  <a:cubicBezTo>
                    <a:pt x="4948052" y="0"/>
                    <a:pt x="5037303" y="2540"/>
                    <a:pt x="5121595" y="2540"/>
                  </a:cubicBezTo>
                  <a:cubicBezTo>
                    <a:pt x="5354638" y="3810"/>
                    <a:pt x="5592640" y="5080"/>
                    <a:pt x="5825683" y="7620"/>
                  </a:cubicBezTo>
                  <a:cubicBezTo>
                    <a:pt x="5949643" y="8890"/>
                    <a:pt x="6073602" y="12700"/>
                    <a:pt x="6197561" y="16510"/>
                  </a:cubicBezTo>
                  <a:cubicBezTo>
                    <a:pt x="6227311" y="16510"/>
                    <a:pt x="6257061" y="16510"/>
                    <a:pt x="6281853" y="16510"/>
                  </a:cubicBezTo>
                  <a:cubicBezTo>
                    <a:pt x="6308368" y="17780"/>
                    <a:pt x="6317258" y="20320"/>
                    <a:pt x="6327418" y="21590"/>
                  </a:cubicBezTo>
                  <a:close/>
                  <a:moveTo>
                    <a:pt x="6337578" y="3343302"/>
                  </a:moveTo>
                  <a:cubicBezTo>
                    <a:pt x="6338848" y="3326792"/>
                    <a:pt x="6340118" y="3314092"/>
                    <a:pt x="6340118" y="3301392"/>
                  </a:cubicBezTo>
                  <a:cubicBezTo>
                    <a:pt x="6338848" y="3156344"/>
                    <a:pt x="6337578" y="3019133"/>
                    <a:pt x="6337578" y="2871566"/>
                  </a:cubicBezTo>
                  <a:cubicBezTo>
                    <a:pt x="6337578" y="2804255"/>
                    <a:pt x="6340118" y="2736944"/>
                    <a:pt x="6338848" y="2669633"/>
                  </a:cubicBezTo>
                  <a:cubicBezTo>
                    <a:pt x="6338848" y="2607499"/>
                    <a:pt x="6337578" y="2542777"/>
                    <a:pt x="6336308" y="2480644"/>
                  </a:cubicBezTo>
                  <a:cubicBezTo>
                    <a:pt x="6331228" y="2384855"/>
                    <a:pt x="6319798" y="401764"/>
                    <a:pt x="6319798" y="305975"/>
                  </a:cubicBezTo>
                  <a:cubicBezTo>
                    <a:pt x="6317258" y="225719"/>
                    <a:pt x="6314718" y="142875"/>
                    <a:pt x="6312178" y="63500"/>
                  </a:cubicBezTo>
                  <a:cubicBezTo>
                    <a:pt x="6310908" y="44450"/>
                    <a:pt x="6309638" y="43180"/>
                    <a:pt x="6266978" y="41910"/>
                  </a:cubicBezTo>
                  <a:cubicBezTo>
                    <a:pt x="6252103" y="41910"/>
                    <a:pt x="6242186" y="41910"/>
                    <a:pt x="6227311" y="40640"/>
                  </a:cubicBezTo>
                  <a:cubicBezTo>
                    <a:pt x="6103352" y="36830"/>
                    <a:pt x="5974434" y="31750"/>
                    <a:pt x="5850475" y="30480"/>
                  </a:cubicBezTo>
                  <a:cubicBezTo>
                    <a:pt x="5548015" y="26670"/>
                    <a:pt x="5240596" y="25400"/>
                    <a:pt x="4938135" y="22860"/>
                  </a:cubicBezTo>
                  <a:cubicBezTo>
                    <a:pt x="4893510" y="22860"/>
                    <a:pt x="4843926" y="22860"/>
                    <a:pt x="4799301" y="22860"/>
                  </a:cubicBezTo>
                  <a:cubicBezTo>
                    <a:pt x="4724925" y="22860"/>
                    <a:pt x="4650550" y="22860"/>
                    <a:pt x="4581133" y="22860"/>
                  </a:cubicBezTo>
                  <a:cubicBezTo>
                    <a:pt x="4422465" y="22860"/>
                    <a:pt x="4263797" y="22860"/>
                    <a:pt x="4110087" y="24130"/>
                  </a:cubicBezTo>
                  <a:cubicBezTo>
                    <a:pt x="3976211" y="25400"/>
                    <a:pt x="1720153" y="29210"/>
                    <a:pt x="1586277" y="29210"/>
                  </a:cubicBezTo>
                  <a:cubicBezTo>
                    <a:pt x="1368109" y="29210"/>
                    <a:pt x="1149941" y="26670"/>
                    <a:pt x="931773" y="33020"/>
                  </a:cubicBezTo>
                  <a:cubicBezTo>
                    <a:pt x="817730" y="36830"/>
                    <a:pt x="708646" y="36830"/>
                    <a:pt x="599562" y="38100"/>
                  </a:cubicBezTo>
                  <a:cubicBezTo>
                    <a:pt x="411144" y="41910"/>
                    <a:pt x="222726" y="45720"/>
                    <a:pt x="45935" y="50800"/>
                  </a:cubicBezTo>
                  <a:cubicBezTo>
                    <a:pt x="33235" y="50800"/>
                    <a:pt x="30695" y="53340"/>
                    <a:pt x="29425" y="72975"/>
                  </a:cubicBezTo>
                  <a:cubicBezTo>
                    <a:pt x="28155" y="119575"/>
                    <a:pt x="28155" y="166175"/>
                    <a:pt x="26885" y="212775"/>
                  </a:cubicBezTo>
                  <a:cubicBezTo>
                    <a:pt x="25615" y="290442"/>
                    <a:pt x="23075" y="365520"/>
                    <a:pt x="21805" y="443186"/>
                  </a:cubicBezTo>
                  <a:cubicBezTo>
                    <a:pt x="16725" y="526031"/>
                    <a:pt x="23075" y="2550544"/>
                    <a:pt x="25615" y="2633388"/>
                  </a:cubicBezTo>
                  <a:cubicBezTo>
                    <a:pt x="25615" y="2721410"/>
                    <a:pt x="25615" y="2812022"/>
                    <a:pt x="26885" y="2900044"/>
                  </a:cubicBezTo>
                  <a:cubicBezTo>
                    <a:pt x="26885" y="2964766"/>
                    <a:pt x="29425" y="3029489"/>
                    <a:pt x="29425" y="3094211"/>
                  </a:cubicBezTo>
                  <a:cubicBezTo>
                    <a:pt x="29425" y="3164111"/>
                    <a:pt x="29425" y="3234011"/>
                    <a:pt x="28155" y="3301392"/>
                  </a:cubicBezTo>
                  <a:cubicBezTo>
                    <a:pt x="28155" y="3305202"/>
                    <a:pt x="28155" y="3307742"/>
                    <a:pt x="28155" y="3311552"/>
                  </a:cubicBezTo>
                  <a:cubicBezTo>
                    <a:pt x="28155" y="3321712"/>
                    <a:pt x="31965" y="3325522"/>
                    <a:pt x="40855" y="3325522"/>
                  </a:cubicBezTo>
                  <a:cubicBezTo>
                    <a:pt x="78933" y="3325522"/>
                    <a:pt x="148350" y="3326792"/>
                    <a:pt x="212809" y="3326792"/>
                  </a:cubicBezTo>
                  <a:cubicBezTo>
                    <a:pt x="307018" y="3326792"/>
                    <a:pt x="406186" y="3324252"/>
                    <a:pt x="500394" y="3326792"/>
                  </a:cubicBezTo>
                  <a:cubicBezTo>
                    <a:pt x="654104" y="3330602"/>
                    <a:pt x="807813" y="3333142"/>
                    <a:pt x="961523" y="3331872"/>
                  </a:cubicBezTo>
                  <a:cubicBezTo>
                    <a:pt x="1060690" y="3330602"/>
                    <a:pt x="1154899" y="3333142"/>
                    <a:pt x="1254067" y="3333142"/>
                  </a:cubicBezTo>
                  <a:cubicBezTo>
                    <a:pt x="1397859" y="3333142"/>
                    <a:pt x="1541652" y="3331872"/>
                    <a:pt x="1685445" y="3333142"/>
                  </a:cubicBezTo>
                  <a:cubicBezTo>
                    <a:pt x="1898655" y="3334412"/>
                    <a:pt x="4239005" y="3324252"/>
                    <a:pt x="4457173" y="3326792"/>
                  </a:cubicBezTo>
                  <a:cubicBezTo>
                    <a:pt x="4551383" y="3328062"/>
                    <a:pt x="4645591" y="3329332"/>
                    <a:pt x="4734842" y="3329332"/>
                  </a:cubicBezTo>
                  <a:cubicBezTo>
                    <a:pt x="4898468" y="3331872"/>
                    <a:pt x="5057136" y="3328062"/>
                    <a:pt x="5220762" y="3331872"/>
                  </a:cubicBezTo>
                  <a:cubicBezTo>
                    <a:pt x="5354638" y="3334412"/>
                    <a:pt x="5488514" y="3334412"/>
                    <a:pt x="5622390" y="3336952"/>
                  </a:cubicBezTo>
                  <a:cubicBezTo>
                    <a:pt x="5820725" y="3340762"/>
                    <a:pt x="6019060" y="3343302"/>
                    <a:pt x="6217394" y="3344572"/>
                  </a:cubicBezTo>
                  <a:cubicBezTo>
                    <a:pt x="6291770" y="3344572"/>
                    <a:pt x="6317258" y="3343302"/>
                    <a:pt x="6337578" y="3343302"/>
                  </a:cubicBezTo>
                  <a:close/>
                </a:path>
              </a:pathLst>
            </a:custGeom>
            <a:solidFill>
              <a:srgbClr val="000000"/>
            </a:solidFill>
          </p:spPr>
          <p:txBody>
            <a:bodyPr/>
            <a:lstStyle/>
            <a:p>
              <a:endParaRPr lang="en-SG"/>
            </a:p>
          </p:txBody>
        </p:sp>
      </p:grpSp>
      <p:sp>
        <p:nvSpPr>
          <p:cNvPr id="5" name="Freeform 5"/>
          <p:cNvSpPr/>
          <p:nvPr/>
        </p:nvSpPr>
        <p:spPr>
          <a:xfrm rot="-439619">
            <a:off x="2878397" y="783967"/>
            <a:ext cx="2600073" cy="4002678"/>
          </a:xfrm>
          <a:custGeom>
            <a:avLst/>
            <a:gdLst/>
            <a:ahLst/>
            <a:cxnLst/>
            <a:rect l="l" t="t" r="r" b="b"/>
            <a:pathLst>
              <a:path w="2600073" h="4002678">
                <a:moveTo>
                  <a:pt x="0" y="0"/>
                </a:moveTo>
                <a:lnTo>
                  <a:pt x="2600072" y="0"/>
                </a:lnTo>
                <a:lnTo>
                  <a:pt x="2600072" y="4002677"/>
                </a:lnTo>
                <a:lnTo>
                  <a:pt x="0" y="40026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6" name="Freeform 6"/>
          <p:cNvSpPr/>
          <p:nvPr/>
        </p:nvSpPr>
        <p:spPr>
          <a:xfrm rot="310073">
            <a:off x="15333056" y="6619609"/>
            <a:ext cx="2249120" cy="3013896"/>
          </a:xfrm>
          <a:custGeom>
            <a:avLst/>
            <a:gdLst/>
            <a:ahLst/>
            <a:cxnLst/>
            <a:rect l="l" t="t" r="r" b="b"/>
            <a:pathLst>
              <a:path w="2249120" h="3013896">
                <a:moveTo>
                  <a:pt x="0" y="0"/>
                </a:moveTo>
                <a:lnTo>
                  <a:pt x="2249121" y="0"/>
                </a:lnTo>
                <a:lnTo>
                  <a:pt x="2249121" y="3013896"/>
                </a:lnTo>
                <a:lnTo>
                  <a:pt x="0" y="30138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grpSp>
        <p:nvGrpSpPr>
          <p:cNvPr id="7" name="Group 7"/>
          <p:cNvGrpSpPr/>
          <p:nvPr/>
        </p:nvGrpSpPr>
        <p:grpSpPr>
          <a:xfrm rot="340441">
            <a:off x="14341340" y="2856270"/>
            <a:ext cx="1579849" cy="1585722"/>
            <a:chOff x="0" y="0"/>
            <a:chExt cx="1708150" cy="1714500"/>
          </a:xfrm>
        </p:grpSpPr>
        <p:sp>
          <p:nvSpPr>
            <p:cNvPr id="8" name="Freeform 8"/>
            <p:cNvSpPr/>
            <p:nvPr/>
          </p:nvSpPr>
          <p:spPr>
            <a:xfrm>
              <a:off x="10160" y="16510"/>
              <a:ext cx="1685290" cy="1686560"/>
            </a:xfrm>
            <a:custGeom>
              <a:avLst/>
              <a:gdLst/>
              <a:ahLst/>
              <a:cxnLst/>
              <a:rect l="l" t="t" r="r" b="b"/>
              <a:pathLst>
                <a:path w="1685290" h="1686560">
                  <a:moveTo>
                    <a:pt x="1685290" y="1686560"/>
                  </a:moveTo>
                  <a:lnTo>
                    <a:pt x="0" y="1678940"/>
                  </a:lnTo>
                  <a:lnTo>
                    <a:pt x="0" y="598170"/>
                  </a:lnTo>
                  <a:lnTo>
                    <a:pt x="17780" y="19050"/>
                  </a:lnTo>
                  <a:lnTo>
                    <a:pt x="838200" y="0"/>
                  </a:lnTo>
                  <a:lnTo>
                    <a:pt x="1666240" y="5080"/>
                  </a:lnTo>
                  <a:close/>
                </a:path>
              </a:pathLst>
            </a:custGeom>
            <a:solidFill>
              <a:srgbClr val="FFFFFF"/>
            </a:solidFill>
          </p:spPr>
          <p:txBody>
            <a:bodyPr/>
            <a:lstStyle/>
            <a:p>
              <a:endParaRPr lang="en-SG"/>
            </a:p>
          </p:txBody>
        </p:sp>
        <p:sp>
          <p:nvSpPr>
            <p:cNvPr id="9" name="Freeform 9"/>
            <p:cNvSpPr/>
            <p:nvPr/>
          </p:nvSpPr>
          <p:spPr>
            <a:xfrm>
              <a:off x="-215" y="0"/>
              <a:ext cx="1709635" cy="1712524"/>
            </a:xfrm>
            <a:custGeom>
              <a:avLst/>
              <a:gdLst/>
              <a:ahLst/>
              <a:cxnLst/>
              <a:rect l="l" t="t" r="r" b="b"/>
              <a:pathLst>
                <a:path w="1709635" h="1712524">
                  <a:moveTo>
                    <a:pt x="1676615" y="21590"/>
                  </a:moveTo>
                  <a:cubicBezTo>
                    <a:pt x="1677885" y="34290"/>
                    <a:pt x="1677885" y="44450"/>
                    <a:pt x="1679155" y="54610"/>
                  </a:cubicBezTo>
                  <a:cubicBezTo>
                    <a:pt x="1681695" y="88900"/>
                    <a:pt x="1682965" y="124460"/>
                    <a:pt x="1685505" y="158750"/>
                  </a:cubicBezTo>
                  <a:cubicBezTo>
                    <a:pt x="1685505" y="208280"/>
                    <a:pt x="1698205" y="1184910"/>
                    <a:pt x="1704555" y="1234440"/>
                  </a:cubicBezTo>
                  <a:cubicBezTo>
                    <a:pt x="1710905" y="1309370"/>
                    <a:pt x="1707095" y="1385570"/>
                    <a:pt x="1707095" y="1460500"/>
                  </a:cubicBezTo>
                  <a:cubicBezTo>
                    <a:pt x="1707095" y="1526540"/>
                    <a:pt x="1708365" y="1587500"/>
                    <a:pt x="1709635" y="1652270"/>
                  </a:cubicBezTo>
                  <a:cubicBezTo>
                    <a:pt x="1709635" y="1673860"/>
                    <a:pt x="1709635" y="1687830"/>
                    <a:pt x="1709635" y="1711960"/>
                  </a:cubicBezTo>
                  <a:cubicBezTo>
                    <a:pt x="1686775" y="1711960"/>
                    <a:pt x="1666455" y="1713230"/>
                    <a:pt x="1646135" y="1711960"/>
                  </a:cubicBezTo>
                  <a:cubicBezTo>
                    <a:pt x="1563585" y="1706880"/>
                    <a:pt x="1479765" y="1713230"/>
                    <a:pt x="1397215" y="1708150"/>
                  </a:cubicBezTo>
                  <a:cubicBezTo>
                    <a:pt x="1347685" y="1704340"/>
                    <a:pt x="1299425" y="1706880"/>
                    <a:pt x="1249895" y="1704340"/>
                  </a:cubicBezTo>
                  <a:cubicBezTo>
                    <a:pt x="1227035" y="1703070"/>
                    <a:pt x="1204175" y="1701800"/>
                    <a:pt x="1181315" y="1700530"/>
                  </a:cubicBezTo>
                  <a:cubicBezTo>
                    <a:pt x="1167345" y="1700530"/>
                    <a:pt x="1154645" y="1701800"/>
                    <a:pt x="1140675" y="1701800"/>
                  </a:cubicBezTo>
                  <a:cubicBezTo>
                    <a:pt x="1105115" y="1700530"/>
                    <a:pt x="1007325" y="1701800"/>
                    <a:pt x="971765" y="1700530"/>
                  </a:cubicBezTo>
                  <a:cubicBezTo>
                    <a:pt x="946365" y="1699260"/>
                    <a:pt x="438365" y="1708150"/>
                    <a:pt x="412965" y="1706880"/>
                  </a:cubicBezTo>
                  <a:cubicBezTo>
                    <a:pt x="406615" y="1706880"/>
                    <a:pt x="398995" y="1708150"/>
                    <a:pt x="392645" y="1708150"/>
                  </a:cubicBezTo>
                  <a:cubicBezTo>
                    <a:pt x="377405" y="1708150"/>
                    <a:pt x="363435" y="1709420"/>
                    <a:pt x="348195" y="1709420"/>
                  </a:cubicBezTo>
                  <a:cubicBezTo>
                    <a:pt x="310095" y="1709420"/>
                    <a:pt x="273265" y="1708150"/>
                    <a:pt x="235165" y="1706880"/>
                  </a:cubicBezTo>
                  <a:cubicBezTo>
                    <a:pt x="212305" y="1705610"/>
                    <a:pt x="189445" y="1704340"/>
                    <a:pt x="167855" y="1703070"/>
                  </a:cubicBezTo>
                  <a:cubicBezTo>
                    <a:pt x="127215" y="1701800"/>
                    <a:pt x="86575" y="1700530"/>
                    <a:pt x="44665" y="1700530"/>
                  </a:cubicBezTo>
                  <a:cubicBezTo>
                    <a:pt x="34505" y="1700530"/>
                    <a:pt x="25615" y="1700530"/>
                    <a:pt x="15455" y="1699260"/>
                  </a:cubicBezTo>
                  <a:cubicBezTo>
                    <a:pt x="6565" y="1697990"/>
                    <a:pt x="1485" y="1691640"/>
                    <a:pt x="4025" y="1682750"/>
                  </a:cubicBezTo>
                  <a:cubicBezTo>
                    <a:pt x="12915" y="1651000"/>
                    <a:pt x="9105" y="1619250"/>
                    <a:pt x="7835" y="1586230"/>
                  </a:cubicBezTo>
                  <a:cubicBezTo>
                    <a:pt x="6565" y="1518920"/>
                    <a:pt x="2755" y="1452880"/>
                    <a:pt x="4025" y="1385570"/>
                  </a:cubicBezTo>
                  <a:cubicBezTo>
                    <a:pt x="1485" y="1301750"/>
                    <a:pt x="-3595" y="264160"/>
                    <a:pt x="4025" y="179070"/>
                  </a:cubicBezTo>
                  <a:cubicBezTo>
                    <a:pt x="5295" y="162560"/>
                    <a:pt x="4025" y="144780"/>
                    <a:pt x="5295" y="128270"/>
                  </a:cubicBezTo>
                  <a:cubicBezTo>
                    <a:pt x="6565" y="101600"/>
                    <a:pt x="9105" y="72390"/>
                    <a:pt x="10375" y="44450"/>
                  </a:cubicBezTo>
                  <a:cubicBezTo>
                    <a:pt x="10375" y="41910"/>
                    <a:pt x="11645" y="39370"/>
                    <a:pt x="12915" y="38100"/>
                  </a:cubicBezTo>
                  <a:cubicBezTo>
                    <a:pt x="34505" y="35560"/>
                    <a:pt x="54825" y="30480"/>
                    <a:pt x="75145" y="29210"/>
                  </a:cubicBezTo>
                  <a:cubicBezTo>
                    <a:pt x="109435" y="25400"/>
                    <a:pt x="143725" y="22860"/>
                    <a:pt x="179285" y="20320"/>
                  </a:cubicBezTo>
                  <a:cubicBezTo>
                    <a:pt x="203415" y="17780"/>
                    <a:pt x="227545" y="16510"/>
                    <a:pt x="250405" y="13970"/>
                  </a:cubicBezTo>
                  <a:cubicBezTo>
                    <a:pt x="273265" y="11430"/>
                    <a:pt x="297395" y="8890"/>
                    <a:pt x="320255" y="8890"/>
                  </a:cubicBezTo>
                  <a:cubicBezTo>
                    <a:pt x="345655" y="7620"/>
                    <a:pt x="371055" y="10160"/>
                    <a:pt x="396455" y="8890"/>
                  </a:cubicBezTo>
                  <a:cubicBezTo>
                    <a:pt x="428205" y="8890"/>
                    <a:pt x="1003515" y="6350"/>
                    <a:pt x="1035265" y="5080"/>
                  </a:cubicBezTo>
                  <a:cubicBezTo>
                    <a:pt x="1065745" y="3810"/>
                    <a:pt x="1096225" y="2540"/>
                    <a:pt x="1127975" y="2540"/>
                  </a:cubicBezTo>
                  <a:cubicBezTo>
                    <a:pt x="1180045" y="1270"/>
                    <a:pt x="1230845" y="0"/>
                    <a:pt x="1282915" y="0"/>
                  </a:cubicBezTo>
                  <a:cubicBezTo>
                    <a:pt x="1304505" y="0"/>
                    <a:pt x="1327365" y="2540"/>
                    <a:pt x="1348955" y="2540"/>
                  </a:cubicBezTo>
                  <a:cubicBezTo>
                    <a:pt x="1408645" y="3810"/>
                    <a:pt x="1469605" y="5080"/>
                    <a:pt x="1529295" y="7620"/>
                  </a:cubicBezTo>
                  <a:cubicBezTo>
                    <a:pt x="1561045" y="8890"/>
                    <a:pt x="1592795" y="12700"/>
                    <a:pt x="1624545" y="16510"/>
                  </a:cubicBezTo>
                  <a:cubicBezTo>
                    <a:pt x="1632165" y="16510"/>
                    <a:pt x="1639785" y="16510"/>
                    <a:pt x="1646135" y="16510"/>
                  </a:cubicBezTo>
                  <a:cubicBezTo>
                    <a:pt x="1657565" y="17780"/>
                    <a:pt x="1666455" y="20320"/>
                    <a:pt x="1676615" y="21590"/>
                  </a:cubicBezTo>
                  <a:close/>
                  <a:moveTo>
                    <a:pt x="1686775" y="1695450"/>
                  </a:moveTo>
                  <a:cubicBezTo>
                    <a:pt x="1688045" y="1678940"/>
                    <a:pt x="1689315" y="1666240"/>
                    <a:pt x="1689315" y="1653540"/>
                  </a:cubicBezTo>
                  <a:cubicBezTo>
                    <a:pt x="1688045" y="1581150"/>
                    <a:pt x="1686775" y="1513840"/>
                    <a:pt x="1686775" y="1441450"/>
                  </a:cubicBezTo>
                  <a:cubicBezTo>
                    <a:pt x="1686775" y="1408430"/>
                    <a:pt x="1689315" y="1375410"/>
                    <a:pt x="1688045" y="1342390"/>
                  </a:cubicBezTo>
                  <a:cubicBezTo>
                    <a:pt x="1688045" y="1311910"/>
                    <a:pt x="1686775" y="1280160"/>
                    <a:pt x="1685505" y="1249680"/>
                  </a:cubicBezTo>
                  <a:cubicBezTo>
                    <a:pt x="1680425" y="1202690"/>
                    <a:pt x="1668995" y="229870"/>
                    <a:pt x="1668995" y="182880"/>
                  </a:cubicBezTo>
                  <a:cubicBezTo>
                    <a:pt x="1666455" y="143510"/>
                    <a:pt x="1663915" y="102870"/>
                    <a:pt x="1661375" y="63500"/>
                  </a:cubicBezTo>
                  <a:cubicBezTo>
                    <a:pt x="1660105" y="44450"/>
                    <a:pt x="1658835" y="43180"/>
                    <a:pt x="1642325" y="41910"/>
                  </a:cubicBezTo>
                  <a:cubicBezTo>
                    <a:pt x="1638515" y="41910"/>
                    <a:pt x="1635975" y="41910"/>
                    <a:pt x="1632165" y="40640"/>
                  </a:cubicBezTo>
                  <a:cubicBezTo>
                    <a:pt x="1600415" y="36830"/>
                    <a:pt x="1567395" y="31750"/>
                    <a:pt x="1535645" y="30480"/>
                  </a:cubicBezTo>
                  <a:cubicBezTo>
                    <a:pt x="1458175" y="26670"/>
                    <a:pt x="1379435" y="25400"/>
                    <a:pt x="1301965" y="22860"/>
                  </a:cubicBezTo>
                  <a:cubicBezTo>
                    <a:pt x="1290535" y="22860"/>
                    <a:pt x="1277835" y="22860"/>
                    <a:pt x="1266405" y="22860"/>
                  </a:cubicBezTo>
                  <a:cubicBezTo>
                    <a:pt x="1247355" y="22860"/>
                    <a:pt x="1228305" y="22860"/>
                    <a:pt x="1210525" y="22860"/>
                  </a:cubicBezTo>
                  <a:cubicBezTo>
                    <a:pt x="1169885" y="22860"/>
                    <a:pt x="1129245" y="22860"/>
                    <a:pt x="1089875" y="24130"/>
                  </a:cubicBezTo>
                  <a:cubicBezTo>
                    <a:pt x="1055585" y="25400"/>
                    <a:pt x="477735" y="29210"/>
                    <a:pt x="443445" y="29210"/>
                  </a:cubicBezTo>
                  <a:cubicBezTo>
                    <a:pt x="387565" y="29210"/>
                    <a:pt x="331685" y="26670"/>
                    <a:pt x="275805" y="33020"/>
                  </a:cubicBezTo>
                  <a:cubicBezTo>
                    <a:pt x="246595" y="36830"/>
                    <a:pt x="218655" y="36830"/>
                    <a:pt x="190715" y="38100"/>
                  </a:cubicBezTo>
                  <a:cubicBezTo>
                    <a:pt x="142455" y="41910"/>
                    <a:pt x="94195" y="45720"/>
                    <a:pt x="45935" y="50800"/>
                  </a:cubicBezTo>
                  <a:cubicBezTo>
                    <a:pt x="33235" y="50800"/>
                    <a:pt x="30695" y="53340"/>
                    <a:pt x="29425" y="68580"/>
                  </a:cubicBezTo>
                  <a:cubicBezTo>
                    <a:pt x="28155" y="91440"/>
                    <a:pt x="28155" y="114300"/>
                    <a:pt x="26885" y="137160"/>
                  </a:cubicBezTo>
                  <a:cubicBezTo>
                    <a:pt x="25615" y="175260"/>
                    <a:pt x="23075" y="212090"/>
                    <a:pt x="21805" y="250190"/>
                  </a:cubicBezTo>
                  <a:cubicBezTo>
                    <a:pt x="16725" y="290830"/>
                    <a:pt x="23075" y="1283970"/>
                    <a:pt x="25615" y="1324610"/>
                  </a:cubicBezTo>
                  <a:cubicBezTo>
                    <a:pt x="25615" y="1367790"/>
                    <a:pt x="25615" y="1412240"/>
                    <a:pt x="26885" y="1455420"/>
                  </a:cubicBezTo>
                  <a:cubicBezTo>
                    <a:pt x="26885" y="1487170"/>
                    <a:pt x="29425" y="1518920"/>
                    <a:pt x="29425" y="1550670"/>
                  </a:cubicBezTo>
                  <a:cubicBezTo>
                    <a:pt x="29425" y="1584960"/>
                    <a:pt x="29425" y="1619250"/>
                    <a:pt x="28155" y="1653540"/>
                  </a:cubicBezTo>
                  <a:cubicBezTo>
                    <a:pt x="28155" y="1657350"/>
                    <a:pt x="28155" y="1659890"/>
                    <a:pt x="28155" y="1663700"/>
                  </a:cubicBezTo>
                  <a:cubicBezTo>
                    <a:pt x="28155" y="1673860"/>
                    <a:pt x="31965" y="1677670"/>
                    <a:pt x="40855" y="1677670"/>
                  </a:cubicBezTo>
                  <a:cubicBezTo>
                    <a:pt x="57365" y="1677670"/>
                    <a:pt x="75145" y="1678940"/>
                    <a:pt x="91655" y="1678940"/>
                  </a:cubicBezTo>
                  <a:cubicBezTo>
                    <a:pt x="115785" y="1678940"/>
                    <a:pt x="141185" y="1676400"/>
                    <a:pt x="165315" y="1678940"/>
                  </a:cubicBezTo>
                  <a:cubicBezTo>
                    <a:pt x="204685" y="1682750"/>
                    <a:pt x="244055" y="1685290"/>
                    <a:pt x="283425" y="1684020"/>
                  </a:cubicBezTo>
                  <a:cubicBezTo>
                    <a:pt x="308825" y="1682750"/>
                    <a:pt x="332955" y="1685290"/>
                    <a:pt x="358355" y="1685290"/>
                  </a:cubicBezTo>
                  <a:cubicBezTo>
                    <a:pt x="395185" y="1685290"/>
                    <a:pt x="432015" y="1684020"/>
                    <a:pt x="468845" y="1685290"/>
                  </a:cubicBezTo>
                  <a:cubicBezTo>
                    <a:pt x="523455" y="1686560"/>
                    <a:pt x="1122895" y="1676400"/>
                    <a:pt x="1178775" y="1678940"/>
                  </a:cubicBezTo>
                  <a:cubicBezTo>
                    <a:pt x="1202905" y="1680210"/>
                    <a:pt x="1227035" y="1681480"/>
                    <a:pt x="1249895" y="1681480"/>
                  </a:cubicBezTo>
                  <a:cubicBezTo>
                    <a:pt x="1291805" y="1684020"/>
                    <a:pt x="1332445" y="1680210"/>
                    <a:pt x="1374355" y="1684020"/>
                  </a:cubicBezTo>
                  <a:cubicBezTo>
                    <a:pt x="1408645" y="1686560"/>
                    <a:pt x="1442935" y="1686560"/>
                    <a:pt x="1477225" y="1689100"/>
                  </a:cubicBezTo>
                  <a:cubicBezTo>
                    <a:pt x="1528025" y="1692910"/>
                    <a:pt x="1578825" y="1695450"/>
                    <a:pt x="1629625" y="1696720"/>
                  </a:cubicBezTo>
                  <a:cubicBezTo>
                    <a:pt x="1648675" y="1696720"/>
                    <a:pt x="1666455" y="1695450"/>
                    <a:pt x="1686775" y="1695450"/>
                  </a:cubicBezTo>
                  <a:close/>
                </a:path>
              </a:pathLst>
            </a:custGeom>
            <a:solidFill>
              <a:srgbClr val="000000"/>
            </a:solidFill>
          </p:spPr>
          <p:txBody>
            <a:bodyPr/>
            <a:lstStyle/>
            <a:p>
              <a:endParaRPr lang="en-SG"/>
            </a:p>
          </p:txBody>
        </p:sp>
      </p:grpSp>
      <p:sp>
        <p:nvSpPr>
          <p:cNvPr id="10" name="AutoShape 10"/>
          <p:cNvSpPr/>
          <p:nvPr/>
        </p:nvSpPr>
        <p:spPr>
          <a:xfrm rot="138720">
            <a:off x="14984102" y="2794030"/>
            <a:ext cx="435576" cy="149851"/>
          </a:xfrm>
          <a:prstGeom prst="rect">
            <a:avLst/>
          </a:prstGeom>
          <a:solidFill>
            <a:srgbClr val="000000"/>
          </a:solidFill>
        </p:spPr>
        <p:txBody>
          <a:bodyPr/>
          <a:lstStyle/>
          <a:p>
            <a:endParaRPr lang="en-SG"/>
          </a:p>
        </p:txBody>
      </p:sp>
      <p:grpSp>
        <p:nvGrpSpPr>
          <p:cNvPr id="11" name="Group 11"/>
          <p:cNvGrpSpPr/>
          <p:nvPr/>
        </p:nvGrpSpPr>
        <p:grpSpPr>
          <a:xfrm rot="340441">
            <a:off x="15201925" y="3713867"/>
            <a:ext cx="1579849" cy="1585722"/>
            <a:chOff x="0" y="0"/>
            <a:chExt cx="1708150" cy="1714500"/>
          </a:xfrm>
        </p:grpSpPr>
        <p:sp>
          <p:nvSpPr>
            <p:cNvPr id="12" name="Freeform 12"/>
            <p:cNvSpPr/>
            <p:nvPr/>
          </p:nvSpPr>
          <p:spPr>
            <a:xfrm>
              <a:off x="10160" y="16510"/>
              <a:ext cx="1685290" cy="1686560"/>
            </a:xfrm>
            <a:custGeom>
              <a:avLst/>
              <a:gdLst/>
              <a:ahLst/>
              <a:cxnLst/>
              <a:rect l="l" t="t" r="r" b="b"/>
              <a:pathLst>
                <a:path w="1685290" h="1686560">
                  <a:moveTo>
                    <a:pt x="1685290" y="1686560"/>
                  </a:moveTo>
                  <a:lnTo>
                    <a:pt x="0" y="1678940"/>
                  </a:lnTo>
                  <a:lnTo>
                    <a:pt x="0" y="598170"/>
                  </a:lnTo>
                  <a:lnTo>
                    <a:pt x="17780" y="19050"/>
                  </a:lnTo>
                  <a:lnTo>
                    <a:pt x="838200" y="0"/>
                  </a:lnTo>
                  <a:lnTo>
                    <a:pt x="1666240" y="5080"/>
                  </a:lnTo>
                  <a:close/>
                </a:path>
              </a:pathLst>
            </a:custGeom>
            <a:solidFill>
              <a:srgbClr val="FFFFFF"/>
            </a:solidFill>
          </p:spPr>
          <p:txBody>
            <a:bodyPr/>
            <a:lstStyle/>
            <a:p>
              <a:endParaRPr lang="en-SG"/>
            </a:p>
          </p:txBody>
        </p:sp>
        <p:sp>
          <p:nvSpPr>
            <p:cNvPr id="13" name="Freeform 13"/>
            <p:cNvSpPr/>
            <p:nvPr/>
          </p:nvSpPr>
          <p:spPr>
            <a:xfrm>
              <a:off x="-215" y="0"/>
              <a:ext cx="1709635" cy="1712524"/>
            </a:xfrm>
            <a:custGeom>
              <a:avLst/>
              <a:gdLst/>
              <a:ahLst/>
              <a:cxnLst/>
              <a:rect l="l" t="t" r="r" b="b"/>
              <a:pathLst>
                <a:path w="1709635" h="1712524">
                  <a:moveTo>
                    <a:pt x="1676615" y="21590"/>
                  </a:moveTo>
                  <a:cubicBezTo>
                    <a:pt x="1677885" y="34290"/>
                    <a:pt x="1677885" y="44450"/>
                    <a:pt x="1679155" y="54610"/>
                  </a:cubicBezTo>
                  <a:cubicBezTo>
                    <a:pt x="1681695" y="88900"/>
                    <a:pt x="1682965" y="124460"/>
                    <a:pt x="1685505" y="158750"/>
                  </a:cubicBezTo>
                  <a:cubicBezTo>
                    <a:pt x="1685505" y="208280"/>
                    <a:pt x="1698205" y="1184910"/>
                    <a:pt x="1704555" y="1234440"/>
                  </a:cubicBezTo>
                  <a:cubicBezTo>
                    <a:pt x="1710905" y="1309370"/>
                    <a:pt x="1707095" y="1385570"/>
                    <a:pt x="1707095" y="1460500"/>
                  </a:cubicBezTo>
                  <a:cubicBezTo>
                    <a:pt x="1707095" y="1526540"/>
                    <a:pt x="1708365" y="1587500"/>
                    <a:pt x="1709635" y="1652270"/>
                  </a:cubicBezTo>
                  <a:cubicBezTo>
                    <a:pt x="1709635" y="1673860"/>
                    <a:pt x="1709635" y="1687830"/>
                    <a:pt x="1709635" y="1711960"/>
                  </a:cubicBezTo>
                  <a:cubicBezTo>
                    <a:pt x="1686775" y="1711960"/>
                    <a:pt x="1666455" y="1713230"/>
                    <a:pt x="1646135" y="1711960"/>
                  </a:cubicBezTo>
                  <a:cubicBezTo>
                    <a:pt x="1563585" y="1706880"/>
                    <a:pt x="1479765" y="1713230"/>
                    <a:pt x="1397215" y="1708150"/>
                  </a:cubicBezTo>
                  <a:cubicBezTo>
                    <a:pt x="1347685" y="1704340"/>
                    <a:pt x="1299425" y="1706880"/>
                    <a:pt x="1249895" y="1704340"/>
                  </a:cubicBezTo>
                  <a:cubicBezTo>
                    <a:pt x="1227035" y="1703070"/>
                    <a:pt x="1204175" y="1701800"/>
                    <a:pt x="1181315" y="1700530"/>
                  </a:cubicBezTo>
                  <a:cubicBezTo>
                    <a:pt x="1167345" y="1700530"/>
                    <a:pt x="1154645" y="1701800"/>
                    <a:pt x="1140675" y="1701800"/>
                  </a:cubicBezTo>
                  <a:cubicBezTo>
                    <a:pt x="1105115" y="1700530"/>
                    <a:pt x="1007325" y="1701800"/>
                    <a:pt x="971765" y="1700530"/>
                  </a:cubicBezTo>
                  <a:cubicBezTo>
                    <a:pt x="946365" y="1699260"/>
                    <a:pt x="438365" y="1708150"/>
                    <a:pt x="412965" y="1706880"/>
                  </a:cubicBezTo>
                  <a:cubicBezTo>
                    <a:pt x="406615" y="1706880"/>
                    <a:pt x="398995" y="1708150"/>
                    <a:pt x="392645" y="1708150"/>
                  </a:cubicBezTo>
                  <a:cubicBezTo>
                    <a:pt x="377405" y="1708150"/>
                    <a:pt x="363435" y="1709420"/>
                    <a:pt x="348195" y="1709420"/>
                  </a:cubicBezTo>
                  <a:cubicBezTo>
                    <a:pt x="310095" y="1709420"/>
                    <a:pt x="273265" y="1708150"/>
                    <a:pt x="235165" y="1706880"/>
                  </a:cubicBezTo>
                  <a:cubicBezTo>
                    <a:pt x="212305" y="1705610"/>
                    <a:pt x="189445" y="1704340"/>
                    <a:pt x="167855" y="1703070"/>
                  </a:cubicBezTo>
                  <a:cubicBezTo>
                    <a:pt x="127215" y="1701800"/>
                    <a:pt x="86575" y="1700530"/>
                    <a:pt x="44665" y="1700530"/>
                  </a:cubicBezTo>
                  <a:cubicBezTo>
                    <a:pt x="34505" y="1700530"/>
                    <a:pt x="25615" y="1700530"/>
                    <a:pt x="15455" y="1699260"/>
                  </a:cubicBezTo>
                  <a:cubicBezTo>
                    <a:pt x="6565" y="1697990"/>
                    <a:pt x="1485" y="1691640"/>
                    <a:pt x="4025" y="1682750"/>
                  </a:cubicBezTo>
                  <a:cubicBezTo>
                    <a:pt x="12915" y="1651000"/>
                    <a:pt x="9105" y="1619250"/>
                    <a:pt x="7835" y="1586230"/>
                  </a:cubicBezTo>
                  <a:cubicBezTo>
                    <a:pt x="6565" y="1518920"/>
                    <a:pt x="2755" y="1452880"/>
                    <a:pt x="4025" y="1385570"/>
                  </a:cubicBezTo>
                  <a:cubicBezTo>
                    <a:pt x="1485" y="1301750"/>
                    <a:pt x="-3595" y="264160"/>
                    <a:pt x="4025" y="179070"/>
                  </a:cubicBezTo>
                  <a:cubicBezTo>
                    <a:pt x="5295" y="162560"/>
                    <a:pt x="4025" y="144780"/>
                    <a:pt x="5295" y="128270"/>
                  </a:cubicBezTo>
                  <a:cubicBezTo>
                    <a:pt x="6565" y="101600"/>
                    <a:pt x="9105" y="72390"/>
                    <a:pt x="10375" y="44450"/>
                  </a:cubicBezTo>
                  <a:cubicBezTo>
                    <a:pt x="10375" y="41910"/>
                    <a:pt x="11645" y="39370"/>
                    <a:pt x="12915" y="38100"/>
                  </a:cubicBezTo>
                  <a:cubicBezTo>
                    <a:pt x="34505" y="35560"/>
                    <a:pt x="54825" y="30480"/>
                    <a:pt x="75145" y="29210"/>
                  </a:cubicBezTo>
                  <a:cubicBezTo>
                    <a:pt x="109435" y="25400"/>
                    <a:pt x="143725" y="22860"/>
                    <a:pt x="179285" y="20320"/>
                  </a:cubicBezTo>
                  <a:cubicBezTo>
                    <a:pt x="203415" y="17780"/>
                    <a:pt x="227545" y="16510"/>
                    <a:pt x="250405" y="13970"/>
                  </a:cubicBezTo>
                  <a:cubicBezTo>
                    <a:pt x="273265" y="11430"/>
                    <a:pt x="297395" y="8890"/>
                    <a:pt x="320255" y="8890"/>
                  </a:cubicBezTo>
                  <a:cubicBezTo>
                    <a:pt x="345655" y="7620"/>
                    <a:pt x="371055" y="10160"/>
                    <a:pt x="396455" y="8890"/>
                  </a:cubicBezTo>
                  <a:cubicBezTo>
                    <a:pt x="428205" y="8890"/>
                    <a:pt x="1003515" y="6350"/>
                    <a:pt x="1035265" y="5080"/>
                  </a:cubicBezTo>
                  <a:cubicBezTo>
                    <a:pt x="1065745" y="3810"/>
                    <a:pt x="1096225" y="2540"/>
                    <a:pt x="1127975" y="2540"/>
                  </a:cubicBezTo>
                  <a:cubicBezTo>
                    <a:pt x="1180045" y="1270"/>
                    <a:pt x="1230845" y="0"/>
                    <a:pt x="1282915" y="0"/>
                  </a:cubicBezTo>
                  <a:cubicBezTo>
                    <a:pt x="1304505" y="0"/>
                    <a:pt x="1327365" y="2540"/>
                    <a:pt x="1348955" y="2540"/>
                  </a:cubicBezTo>
                  <a:cubicBezTo>
                    <a:pt x="1408645" y="3810"/>
                    <a:pt x="1469605" y="5080"/>
                    <a:pt x="1529295" y="7620"/>
                  </a:cubicBezTo>
                  <a:cubicBezTo>
                    <a:pt x="1561045" y="8890"/>
                    <a:pt x="1592795" y="12700"/>
                    <a:pt x="1624545" y="16510"/>
                  </a:cubicBezTo>
                  <a:cubicBezTo>
                    <a:pt x="1632165" y="16510"/>
                    <a:pt x="1639785" y="16510"/>
                    <a:pt x="1646135" y="16510"/>
                  </a:cubicBezTo>
                  <a:cubicBezTo>
                    <a:pt x="1657565" y="17780"/>
                    <a:pt x="1666455" y="20320"/>
                    <a:pt x="1676615" y="21590"/>
                  </a:cubicBezTo>
                  <a:close/>
                  <a:moveTo>
                    <a:pt x="1686775" y="1695450"/>
                  </a:moveTo>
                  <a:cubicBezTo>
                    <a:pt x="1688045" y="1678940"/>
                    <a:pt x="1689315" y="1666240"/>
                    <a:pt x="1689315" y="1653540"/>
                  </a:cubicBezTo>
                  <a:cubicBezTo>
                    <a:pt x="1688045" y="1581150"/>
                    <a:pt x="1686775" y="1513840"/>
                    <a:pt x="1686775" y="1441450"/>
                  </a:cubicBezTo>
                  <a:cubicBezTo>
                    <a:pt x="1686775" y="1408430"/>
                    <a:pt x="1689315" y="1375410"/>
                    <a:pt x="1688045" y="1342390"/>
                  </a:cubicBezTo>
                  <a:cubicBezTo>
                    <a:pt x="1688045" y="1311910"/>
                    <a:pt x="1686775" y="1280160"/>
                    <a:pt x="1685505" y="1249680"/>
                  </a:cubicBezTo>
                  <a:cubicBezTo>
                    <a:pt x="1680425" y="1202690"/>
                    <a:pt x="1668995" y="229870"/>
                    <a:pt x="1668995" y="182880"/>
                  </a:cubicBezTo>
                  <a:cubicBezTo>
                    <a:pt x="1666455" y="143510"/>
                    <a:pt x="1663915" y="102870"/>
                    <a:pt x="1661375" y="63500"/>
                  </a:cubicBezTo>
                  <a:cubicBezTo>
                    <a:pt x="1660105" y="44450"/>
                    <a:pt x="1658835" y="43180"/>
                    <a:pt x="1642325" y="41910"/>
                  </a:cubicBezTo>
                  <a:cubicBezTo>
                    <a:pt x="1638515" y="41910"/>
                    <a:pt x="1635975" y="41910"/>
                    <a:pt x="1632165" y="40640"/>
                  </a:cubicBezTo>
                  <a:cubicBezTo>
                    <a:pt x="1600415" y="36830"/>
                    <a:pt x="1567395" y="31750"/>
                    <a:pt x="1535645" y="30480"/>
                  </a:cubicBezTo>
                  <a:cubicBezTo>
                    <a:pt x="1458175" y="26670"/>
                    <a:pt x="1379435" y="25400"/>
                    <a:pt x="1301965" y="22860"/>
                  </a:cubicBezTo>
                  <a:cubicBezTo>
                    <a:pt x="1290535" y="22860"/>
                    <a:pt x="1277835" y="22860"/>
                    <a:pt x="1266405" y="22860"/>
                  </a:cubicBezTo>
                  <a:cubicBezTo>
                    <a:pt x="1247355" y="22860"/>
                    <a:pt x="1228305" y="22860"/>
                    <a:pt x="1210525" y="22860"/>
                  </a:cubicBezTo>
                  <a:cubicBezTo>
                    <a:pt x="1169885" y="22860"/>
                    <a:pt x="1129245" y="22860"/>
                    <a:pt x="1089875" y="24130"/>
                  </a:cubicBezTo>
                  <a:cubicBezTo>
                    <a:pt x="1055585" y="25400"/>
                    <a:pt x="477735" y="29210"/>
                    <a:pt x="443445" y="29210"/>
                  </a:cubicBezTo>
                  <a:cubicBezTo>
                    <a:pt x="387565" y="29210"/>
                    <a:pt x="331685" y="26670"/>
                    <a:pt x="275805" y="33020"/>
                  </a:cubicBezTo>
                  <a:cubicBezTo>
                    <a:pt x="246595" y="36830"/>
                    <a:pt x="218655" y="36830"/>
                    <a:pt x="190715" y="38100"/>
                  </a:cubicBezTo>
                  <a:cubicBezTo>
                    <a:pt x="142455" y="41910"/>
                    <a:pt x="94195" y="45720"/>
                    <a:pt x="45935" y="50800"/>
                  </a:cubicBezTo>
                  <a:cubicBezTo>
                    <a:pt x="33235" y="50800"/>
                    <a:pt x="30695" y="53340"/>
                    <a:pt x="29425" y="68580"/>
                  </a:cubicBezTo>
                  <a:cubicBezTo>
                    <a:pt x="28155" y="91440"/>
                    <a:pt x="28155" y="114300"/>
                    <a:pt x="26885" y="137160"/>
                  </a:cubicBezTo>
                  <a:cubicBezTo>
                    <a:pt x="25615" y="175260"/>
                    <a:pt x="23075" y="212090"/>
                    <a:pt x="21805" y="250190"/>
                  </a:cubicBezTo>
                  <a:cubicBezTo>
                    <a:pt x="16725" y="290830"/>
                    <a:pt x="23075" y="1283970"/>
                    <a:pt x="25615" y="1324610"/>
                  </a:cubicBezTo>
                  <a:cubicBezTo>
                    <a:pt x="25615" y="1367790"/>
                    <a:pt x="25615" y="1412240"/>
                    <a:pt x="26885" y="1455420"/>
                  </a:cubicBezTo>
                  <a:cubicBezTo>
                    <a:pt x="26885" y="1487170"/>
                    <a:pt x="29425" y="1518920"/>
                    <a:pt x="29425" y="1550670"/>
                  </a:cubicBezTo>
                  <a:cubicBezTo>
                    <a:pt x="29425" y="1584960"/>
                    <a:pt x="29425" y="1619250"/>
                    <a:pt x="28155" y="1653540"/>
                  </a:cubicBezTo>
                  <a:cubicBezTo>
                    <a:pt x="28155" y="1657350"/>
                    <a:pt x="28155" y="1659890"/>
                    <a:pt x="28155" y="1663700"/>
                  </a:cubicBezTo>
                  <a:cubicBezTo>
                    <a:pt x="28155" y="1673860"/>
                    <a:pt x="31965" y="1677670"/>
                    <a:pt x="40855" y="1677670"/>
                  </a:cubicBezTo>
                  <a:cubicBezTo>
                    <a:pt x="57365" y="1677670"/>
                    <a:pt x="75145" y="1678940"/>
                    <a:pt x="91655" y="1678940"/>
                  </a:cubicBezTo>
                  <a:cubicBezTo>
                    <a:pt x="115785" y="1678940"/>
                    <a:pt x="141185" y="1676400"/>
                    <a:pt x="165315" y="1678940"/>
                  </a:cubicBezTo>
                  <a:cubicBezTo>
                    <a:pt x="204685" y="1682750"/>
                    <a:pt x="244055" y="1685290"/>
                    <a:pt x="283425" y="1684020"/>
                  </a:cubicBezTo>
                  <a:cubicBezTo>
                    <a:pt x="308825" y="1682750"/>
                    <a:pt x="332955" y="1685290"/>
                    <a:pt x="358355" y="1685290"/>
                  </a:cubicBezTo>
                  <a:cubicBezTo>
                    <a:pt x="395185" y="1685290"/>
                    <a:pt x="432015" y="1684020"/>
                    <a:pt x="468845" y="1685290"/>
                  </a:cubicBezTo>
                  <a:cubicBezTo>
                    <a:pt x="523455" y="1686560"/>
                    <a:pt x="1122895" y="1676400"/>
                    <a:pt x="1178775" y="1678940"/>
                  </a:cubicBezTo>
                  <a:cubicBezTo>
                    <a:pt x="1202905" y="1680210"/>
                    <a:pt x="1227035" y="1681480"/>
                    <a:pt x="1249895" y="1681480"/>
                  </a:cubicBezTo>
                  <a:cubicBezTo>
                    <a:pt x="1291805" y="1684020"/>
                    <a:pt x="1332445" y="1680210"/>
                    <a:pt x="1374355" y="1684020"/>
                  </a:cubicBezTo>
                  <a:cubicBezTo>
                    <a:pt x="1408645" y="1686560"/>
                    <a:pt x="1442935" y="1686560"/>
                    <a:pt x="1477225" y="1689100"/>
                  </a:cubicBezTo>
                  <a:cubicBezTo>
                    <a:pt x="1528025" y="1692910"/>
                    <a:pt x="1578825" y="1695450"/>
                    <a:pt x="1629625" y="1696720"/>
                  </a:cubicBezTo>
                  <a:cubicBezTo>
                    <a:pt x="1648675" y="1696720"/>
                    <a:pt x="1666455" y="1695450"/>
                    <a:pt x="1686775" y="1695450"/>
                  </a:cubicBezTo>
                  <a:close/>
                </a:path>
              </a:pathLst>
            </a:custGeom>
            <a:solidFill>
              <a:srgbClr val="000000"/>
            </a:solidFill>
          </p:spPr>
          <p:txBody>
            <a:bodyPr/>
            <a:lstStyle/>
            <a:p>
              <a:endParaRPr lang="en-SG"/>
            </a:p>
          </p:txBody>
        </p:sp>
      </p:grpSp>
      <p:grpSp>
        <p:nvGrpSpPr>
          <p:cNvPr id="14" name="Group 14"/>
          <p:cNvGrpSpPr/>
          <p:nvPr/>
        </p:nvGrpSpPr>
        <p:grpSpPr>
          <a:xfrm rot="-273711">
            <a:off x="1912989" y="6706413"/>
            <a:ext cx="1579849" cy="1585722"/>
            <a:chOff x="0" y="0"/>
            <a:chExt cx="1708150" cy="1714500"/>
          </a:xfrm>
        </p:grpSpPr>
        <p:sp>
          <p:nvSpPr>
            <p:cNvPr id="15" name="Freeform 15"/>
            <p:cNvSpPr/>
            <p:nvPr/>
          </p:nvSpPr>
          <p:spPr>
            <a:xfrm>
              <a:off x="10160" y="16510"/>
              <a:ext cx="1685290" cy="1686560"/>
            </a:xfrm>
            <a:custGeom>
              <a:avLst/>
              <a:gdLst/>
              <a:ahLst/>
              <a:cxnLst/>
              <a:rect l="l" t="t" r="r" b="b"/>
              <a:pathLst>
                <a:path w="1685290" h="1686560">
                  <a:moveTo>
                    <a:pt x="1685290" y="1686560"/>
                  </a:moveTo>
                  <a:lnTo>
                    <a:pt x="0" y="1678940"/>
                  </a:lnTo>
                  <a:lnTo>
                    <a:pt x="0" y="598170"/>
                  </a:lnTo>
                  <a:lnTo>
                    <a:pt x="17780" y="19050"/>
                  </a:lnTo>
                  <a:lnTo>
                    <a:pt x="838200" y="0"/>
                  </a:lnTo>
                  <a:lnTo>
                    <a:pt x="1666240" y="5080"/>
                  </a:lnTo>
                  <a:close/>
                </a:path>
              </a:pathLst>
            </a:custGeom>
            <a:solidFill>
              <a:srgbClr val="FFFFFF"/>
            </a:solidFill>
          </p:spPr>
          <p:txBody>
            <a:bodyPr/>
            <a:lstStyle/>
            <a:p>
              <a:endParaRPr lang="en-SG"/>
            </a:p>
          </p:txBody>
        </p:sp>
        <p:sp>
          <p:nvSpPr>
            <p:cNvPr id="16" name="Freeform 16"/>
            <p:cNvSpPr/>
            <p:nvPr/>
          </p:nvSpPr>
          <p:spPr>
            <a:xfrm>
              <a:off x="-215" y="0"/>
              <a:ext cx="1709635" cy="1712524"/>
            </a:xfrm>
            <a:custGeom>
              <a:avLst/>
              <a:gdLst/>
              <a:ahLst/>
              <a:cxnLst/>
              <a:rect l="l" t="t" r="r" b="b"/>
              <a:pathLst>
                <a:path w="1709635" h="1712524">
                  <a:moveTo>
                    <a:pt x="1676615" y="21590"/>
                  </a:moveTo>
                  <a:cubicBezTo>
                    <a:pt x="1677885" y="34290"/>
                    <a:pt x="1677885" y="44450"/>
                    <a:pt x="1679155" y="54610"/>
                  </a:cubicBezTo>
                  <a:cubicBezTo>
                    <a:pt x="1681695" y="88900"/>
                    <a:pt x="1682965" y="124460"/>
                    <a:pt x="1685505" y="158750"/>
                  </a:cubicBezTo>
                  <a:cubicBezTo>
                    <a:pt x="1685505" y="208280"/>
                    <a:pt x="1698205" y="1184910"/>
                    <a:pt x="1704555" y="1234440"/>
                  </a:cubicBezTo>
                  <a:cubicBezTo>
                    <a:pt x="1710905" y="1309370"/>
                    <a:pt x="1707095" y="1385570"/>
                    <a:pt x="1707095" y="1460500"/>
                  </a:cubicBezTo>
                  <a:cubicBezTo>
                    <a:pt x="1707095" y="1526540"/>
                    <a:pt x="1708365" y="1587500"/>
                    <a:pt x="1709635" y="1652270"/>
                  </a:cubicBezTo>
                  <a:cubicBezTo>
                    <a:pt x="1709635" y="1673860"/>
                    <a:pt x="1709635" y="1687830"/>
                    <a:pt x="1709635" y="1711960"/>
                  </a:cubicBezTo>
                  <a:cubicBezTo>
                    <a:pt x="1686775" y="1711960"/>
                    <a:pt x="1666455" y="1713230"/>
                    <a:pt x="1646135" y="1711960"/>
                  </a:cubicBezTo>
                  <a:cubicBezTo>
                    <a:pt x="1563585" y="1706880"/>
                    <a:pt x="1479765" y="1713230"/>
                    <a:pt x="1397215" y="1708150"/>
                  </a:cubicBezTo>
                  <a:cubicBezTo>
                    <a:pt x="1347685" y="1704340"/>
                    <a:pt x="1299425" y="1706880"/>
                    <a:pt x="1249895" y="1704340"/>
                  </a:cubicBezTo>
                  <a:cubicBezTo>
                    <a:pt x="1227035" y="1703070"/>
                    <a:pt x="1204175" y="1701800"/>
                    <a:pt x="1181315" y="1700530"/>
                  </a:cubicBezTo>
                  <a:cubicBezTo>
                    <a:pt x="1167345" y="1700530"/>
                    <a:pt x="1154645" y="1701800"/>
                    <a:pt x="1140675" y="1701800"/>
                  </a:cubicBezTo>
                  <a:cubicBezTo>
                    <a:pt x="1105115" y="1700530"/>
                    <a:pt x="1007325" y="1701800"/>
                    <a:pt x="971765" y="1700530"/>
                  </a:cubicBezTo>
                  <a:cubicBezTo>
                    <a:pt x="946365" y="1699260"/>
                    <a:pt x="438365" y="1708150"/>
                    <a:pt x="412965" y="1706880"/>
                  </a:cubicBezTo>
                  <a:cubicBezTo>
                    <a:pt x="406615" y="1706880"/>
                    <a:pt x="398995" y="1708150"/>
                    <a:pt x="392645" y="1708150"/>
                  </a:cubicBezTo>
                  <a:cubicBezTo>
                    <a:pt x="377405" y="1708150"/>
                    <a:pt x="363435" y="1709420"/>
                    <a:pt x="348195" y="1709420"/>
                  </a:cubicBezTo>
                  <a:cubicBezTo>
                    <a:pt x="310095" y="1709420"/>
                    <a:pt x="273265" y="1708150"/>
                    <a:pt x="235165" y="1706880"/>
                  </a:cubicBezTo>
                  <a:cubicBezTo>
                    <a:pt x="212305" y="1705610"/>
                    <a:pt x="189445" y="1704340"/>
                    <a:pt x="167855" y="1703070"/>
                  </a:cubicBezTo>
                  <a:cubicBezTo>
                    <a:pt x="127215" y="1701800"/>
                    <a:pt x="86575" y="1700530"/>
                    <a:pt x="44665" y="1700530"/>
                  </a:cubicBezTo>
                  <a:cubicBezTo>
                    <a:pt x="34505" y="1700530"/>
                    <a:pt x="25615" y="1700530"/>
                    <a:pt x="15455" y="1699260"/>
                  </a:cubicBezTo>
                  <a:cubicBezTo>
                    <a:pt x="6565" y="1697990"/>
                    <a:pt x="1485" y="1691640"/>
                    <a:pt x="4025" y="1682750"/>
                  </a:cubicBezTo>
                  <a:cubicBezTo>
                    <a:pt x="12915" y="1651000"/>
                    <a:pt x="9105" y="1619250"/>
                    <a:pt x="7835" y="1586230"/>
                  </a:cubicBezTo>
                  <a:cubicBezTo>
                    <a:pt x="6565" y="1518920"/>
                    <a:pt x="2755" y="1452880"/>
                    <a:pt x="4025" y="1385570"/>
                  </a:cubicBezTo>
                  <a:cubicBezTo>
                    <a:pt x="1485" y="1301750"/>
                    <a:pt x="-3595" y="264160"/>
                    <a:pt x="4025" y="179070"/>
                  </a:cubicBezTo>
                  <a:cubicBezTo>
                    <a:pt x="5295" y="162560"/>
                    <a:pt x="4025" y="144780"/>
                    <a:pt x="5295" y="128270"/>
                  </a:cubicBezTo>
                  <a:cubicBezTo>
                    <a:pt x="6565" y="101600"/>
                    <a:pt x="9105" y="72390"/>
                    <a:pt x="10375" y="44450"/>
                  </a:cubicBezTo>
                  <a:cubicBezTo>
                    <a:pt x="10375" y="41910"/>
                    <a:pt x="11645" y="39370"/>
                    <a:pt x="12915" y="38100"/>
                  </a:cubicBezTo>
                  <a:cubicBezTo>
                    <a:pt x="34505" y="35560"/>
                    <a:pt x="54825" y="30480"/>
                    <a:pt x="75145" y="29210"/>
                  </a:cubicBezTo>
                  <a:cubicBezTo>
                    <a:pt x="109435" y="25400"/>
                    <a:pt x="143725" y="22860"/>
                    <a:pt x="179285" y="20320"/>
                  </a:cubicBezTo>
                  <a:cubicBezTo>
                    <a:pt x="203415" y="17780"/>
                    <a:pt x="227545" y="16510"/>
                    <a:pt x="250405" y="13970"/>
                  </a:cubicBezTo>
                  <a:cubicBezTo>
                    <a:pt x="273265" y="11430"/>
                    <a:pt x="297395" y="8890"/>
                    <a:pt x="320255" y="8890"/>
                  </a:cubicBezTo>
                  <a:cubicBezTo>
                    <a:pt x="345655" y="7620"/>
                    <a:pt x="371055" y="10160"/>
                    <a:pt x="396455" y="8890"/>
                  </a:cubicBezTo>
                  <a:cubicBezTo>
                    <a:pt x="428205" y="8890"/>
                    <a:pt x="1003515" y="6350"/>
                    <a:pt x="1035265" y="5080"/>
                  </a:cubicBezTo>
                  <a:cubicBezTo>
                    <a:pt x="1065745" y="3810"/>
                    <a:pt x="1096225" y="2540"/>
                    <a:pt x="1127975" y="2540"/>
                  </a:cubicBezTo>
                  <a:cubicBezTo>
                    <a:pt x="1180045" y="1270"/>
                    <a:pt x="1230845" y="0"/>
                    <a:pt x="1282915" y="0"/>
                  </a:cubicBezTo>
                  <a:cubicBezTo>
                    <a:pt x="1304505" y="0"/>
                    <a:pt x="1327365" y="2540"/>
                    <a:pt x="1348955" y="2540"/>
                  </a:cubicBezTo>
                  <a:cubicBezTo>
                    <a:pt x="1408645" y="3810"/>
                    <a:pt x="1469605" y="5080"/>
                    <a:pt x="1529295" y="7620"/>
                  </a:cubicBezTo>
                  <a:cubicBezTo>
                    <a:pt x="1561045" y="8890"/>
                    <a:pt x="1592795" y="12700"/>
                    <a:pt x="1624545" y="16510"/>
                  </a:cubicBezTo>
                  <a:cubicBezTo>
                    <a:pt x="1632165" y="16510"/>
                    <a:pt x="1639785" y="16510"/>
                    <a:pt x="1646135" y="16510"/>
                  </a:cubicBezTo>
                  <a:cubicBezTo>
                    <a:pt x="1657565" y="17780"/>
                    <a:pt x="1666455" y="20320"/>
                    <a:pt x="1676615" y="21590"/>
                  </a:cubicBezTo>
                  <a:close/>
                  <a:moveTo>
                    <a:pt x="1686775" y="1695450"/>
                  </a:moveTo>
                  <a:cubicBezTo>
                    <a:pt x="1688045" y="1678940"/>
                    <a:pt x="1689315" y="1666240"/>
                    <a:pt x="1689315" y="1653540"/>
                  </a:cubicBezTo>
                  <a:cubicBezTo>
                    <a:pt x="1688045" y="1581150"/>
                    <a:pt x="1686775" y="1513840"/>
                    <a:pt x="1686775" y="1441450"/>
                  </a:cubicBezTo>
                  <a:cubicBezTo>
                    <a:pt x="1686775" y="1408430"/>
                    <a:pt x="1689315" y="1375410"/>
                    <a:pt x="1688045" y="1342390"/>
                  </a:cubicBezTo>
                  <a:cubicBezTo>
                    <a:pt x="1688045" y="1311910"/>
                    <a:pt x="1686775" y="1280160"/>
                    <a:pt x="1685505" y="1249680"/>
                  </a:cubicBezTo>
                  <a:cubicBezTo>
                    <a:pt x="1680425" y="1202690"/>
                    <a:pt x="1668995" y="229870"/>
                    <a:pt x="1668995" y="182880"/>
                  </a:cubicBezTo>
                  <a:cubicBezTo>
                    <a:pt x="1666455" y="143510"/>
                    <a:pt x="1663915" y="102870"/>
                    <a:pt x="1661375" y="63500"/>
                  </a:cubicBezTo>
                  <a:cubicBezTo>
                    <a:pt x="1660105" y="44450"/>
                    <a:pt x="1658835" y="43180"/>
                    <a:pt x="1642325" y="41910"/>
                  </a:cubicBezTo>
                  <a:cubicBezTo>
                    <a:pt x="1638515" y="41910"/>
                    <a:pt x="1635975" y="41910"/>
                    <a:pt x="1632165" y="40640"/>
                  </a:cubicBezTo>
                  <a:cubicBezTo>
                    <a:pt x="1600415" y="36830"/>
                    <a:pt x="1567395" y="31750"/>
                    <a:pt x="1535645" y="30480"/>
                  </a:cubicBezTo>
                  <a:cubicBezTo>
                    <a:pt x="1458175" y="26670"/>
                    <a:pt x="1379435" y="25400"/>
                    <a:pt x="1301965" y="22860"/>
                  </a:cubicBezTo>
                  <a:cubicBezTo>
                    <a:pt x="1290535" y="22860"/>
                    <a:pt x="1277835" y="22860"/>
                    <a:pt x="1266405" y="22860"/>
                  </a:cubicBezTo>
                  <a:cubicBezTo>
                    <a:pt x="1247355" y="22860"/>
                    <a:pt x="1228305" y="22860"/>
                    <a:pt x="1210525" y="22860"/>
                  </a:cubicBezTo>
                  <a:cubicBezTo>
                    <a:pt x="1169885" y="22860"/>
                    <a:pt x="1129245" y="22860"/>
                    <a:pt x="1089875" y="24130"/>
                  </a:cubicBezTo>
                  <a:cubicBezTo>
                    <a:pt x="1055585" y="25400"/>
                    <a:pt x="477735" y="29210"/>
                    <a:pt x="443445" y="29210"/>
                  </a:cubicBezTo>
                  <a:cubicBezTo>
                    <a:pt x="387565" y="29210"/>
                    <a:pt x="331685" y="26670"/>
                    <a:pt x="275805" y="33020"/>
                  </a:cubicBezTo>
                  <a:cubicBezTo>
                    <a:pt x="246595" y="36830"/>
                    <a:pt x="218655" y="36830"/>
                    <a:pt x="190715" y="38100"/>
                  </a:cubicBezTo>
                  <a:cubicBezTo>
                    <a:pt x="142455" y="41910"/>
                    <a:pt x="94195" y="45720"/>
                    <a:pt x="45935" y="50800"/>
                  </a:cubicBezTo>
                  <a:cubicBezTo>
                    <a:pt x="33235" y="50800"/>
                    <a:pt x="30695" y="53340"/>
                    <a:pt x="29425" y="68580"/>
                  </a:cubicBezTo>
                  <a:cubicBezTo>
                    <a:pt x="28155" y="91440"/>
                    <a:pt x="28155" y="114300"/>
                    <a:pt x="26885" y="137160"/>
                  </a:cubicBezTo>
                  <a:cubicBezTo>
                    <a:pt x="25615" y="175260"/>
                    <a:pt x="23075" y="212090"/>
                    <a:pt x="21805" y="250190"/>
                  </a:cubicBezTo>
                  <a:cubicBezTo>
                    <a:pt x="16725" y="290830"/>
                    <a:pt x="23075" y="1283970"/>
                    <a:pt x="25615" y="1324610"/>
                  </a:cubicBezTo>
                  <a:cubicBezTo>
                    <a:pt x="25615" y="1367790"/>
                    <a:pt x="25615" y="1412240"/>
                    <a:pt x="26885" y="1455420"/>
                  </a:cubicBezTo>
                  <a:cubicBezTo>
                    <a:pt x="26885" y="1487170"/>
                    <a:pt x="29425" y="1518920"/>
                    <a:pt x="29425" y="1550670"/>
                  </a:cubicBezTo>
                  <a:cubicBezTo>
                    <a:pt x="29425" y="1584960"/>
                    <a:pt x="29425" y="1619250"/>
                    <a:pt x="28155" y="1653540"/>
                  </a:cubicBezTo>
                  <a:cubicBezTo>
                    <a:pt x="28155" y="1657350"/>
                    <a:pt x="28155" y="1659890"/>
                    <a:pt x="28155" y="1663700"/>
                  </a:cubicBezTo>
                  <a:cubicBezTo>
                    <a:pt x="28155" y="1673860"/>
                    <a:pt x="31965" y="1677670"/>
                    <a:pt x="40855" y="1677670"/>
                  </a:cubicBezTo>
                  <a:cubicBezTo>
                    <a:pt x="57365" y="1677670"/>
                    <a:pt x="75145" y="1678940"/>
                    <a:pt x="91655" y="1678940"/>
                  </a:cubicBezTo>
                  <a:cubicBezTo>
                    <a:pt x="115785" y="1678940"/>
                    <a:pt x="141185" y="1676400"/>
                    <a:pt x="165315" y="1678940"/>
                  </a:cubicBezTo>
                  <a:cubicBezTo>
                    <a:pt x="204685" y="1682750"/>
                    <a:pt x="244055" y="1685290"/>
                    <a:pt x="283425" y="1684020"/>
                  </a:cubicBezTo>
                  <a:cubicBezTo>
                    <a:pt x="308825" y="1682750"/>
                    <a:pt x="332955" y="1685290"/>
                    <a:pt x="358355" y="1685290"/>
                  </a:cubicBezTo>
                  <a:cubicBezTo>
                    <a:pt x="395185" y="1685290"/>
                    <a:pt x="432015" y="1684020"/>
                    <a:pt x="468845" y="1685290"/>
                  </a:cubicBezTo>
                  <a:cubicBezTo>
                    <a:pt x="523455" y="1686560"/>
                    <a:pt x="1122895" y="1676400"/>
                    <a:pt x="1178775" y="1678940"/>
                  </a:cubicBezTo>
                  <a:cubicBezTo>
                    <a:pt x="1202905" y="1680210"/>
                    <a:pt x="1227035" y="1681480"/>
                    <a:pt x="1249895" y="1681480"/>
                  </a:cubicBezTo>
                  <a:cubicBezTo>
                    <a:pt x="1291805" y="1684020"/>
                    <a:pt x="1332445" y="1680210"/>
                    <a:pt x="1374355" y="1684020"/>
                  </a:cubicBezTo>
                  <a:cubicBezTo>
                    <a:pt x="1408645" y="1686560"/>
                    <a:pt x="1442935" y="1686560"/>
                    <a:pt x="1477225" y="1689100"/>
                  </a:cubicBezTo>
                  <a:cubicBezTo>
                    <a:pt x="1528025" y="1692910"/>
                    <a:pt x="1578825" y="1695450"/>
                    <a:pt x="1629625" y="1696720"/>
                  </a:cubicBezTo>
                  <a:cubicBezTo>
                    <a:pt x="1648675" y="1696720"/>
                    <a:pt x="1666455" y="1695450"/>
                    <a:pt x="1686775" y="1695450"/>
                  </a:cubicBezTo>
                  <a:close/>
                </a:path>
              </a:pathLst>
            </a:custGeom>
            <a:solidFill>
              <a:srgbClr val="000000"/>
            </a:solidFill>
          </p:spPr>
          <p:txBody>
            <a:bodyPr/>
            <a:lstStyle/>
            <a:p>
              <a:endParaRPr lang="en-SG"/>
            </a:p>
          </p:txBody>
        </p:sp>
      </p:grpSp>
      <p:sp>
        <p:nvSpPr>
          <p:cNvPr id="17" name="AutoShape 17"/>
          <p:cNvSpPr/>
          <p:nvPr/>
        </p:nvSpPr>
        <p:spPr>
          <a:xfrm rot="138720">
            <a:off x="15844687" y="3651627"/>
            <a:ext cx="435576" cy="149851"/>
          </a:xfrm>
          <a:prstGeom prst="rect">
            <a:avLst/>
          </a:prstGeom>
          <a:solidFill>
            <a:srgbClr val="000000"/>
          </a:solidFill>
        </p:spPr>
        <p:txBody>
          <a:bodyPr/>
          <a:lstStyle/>
          <a:p>
            <a:endParaRPr lang="en-SG"/>
          </a:p>
        </p:txBody>
      </p:sp>
      <p:sp>
        <p:nvSpPr>
          <p:cNvPr id="18" name="AutoShape 18"/>
          <p:cNvSpPr/>
          <p:nvPr/>
        </p:nvSpPr>
        <p:spPr>
          <a:xfrm rot="-475432">
            <a:off x="2415989" y="6644039"/>
            <a:ext cx="435576" cy="149851"/>
          </a:xfrm>
          <a:prstGeom prst="rect">
            <a:avLst/>
          </a:prstGeom>
          <a:solidFill>
            <a:srgbClr val="000000"/>
          </a:solidFill>
        </p:spPr>
        <p:txBody>
          <a:bodyPr/>
          <a:lstStyle/>
          <a:p>
            <a:endParaRPr lang="en-SG"/>
          </a:p>
        </p:txBody>
      </p:sp>
      <p:sp>
        <p:nvSpPr>
          <p:cNvPr id="19" name="Freeform 19"/>
          <p:cNvSpPr/>
          <p:nvPr/>
        </p:nvSpPr>
        <p:spPr>
          <a:xfrm rot="-651020" flipV="1">
            <a:off x="17290836" y="4641827"/>
            <a:ext cx="775191" cy="2431973"/>
          </a:xfrm>
          <a:custGeom>
            <a:avLst/>
            <a:gdLst/>
            <a:ahLst/>
            <a:cxnLst/>
            <a:rect l="l" t="t" r="r" b="b"/>
            <a:pathLst>
              <a:path w="775191" h="2431973">
                <a:moveTo>
                  <a:pt x="0" y="2431972"/>
                </a:moveTo>
                <a:lnTo>
                  <a:pt x="775191" y="2431972"/>
                </a:lnTo>
                <a:lnTo>
                  <a:pt x="775191" y="0"/>
                </a:lnTo>
                <a:lnTo>
                  <a:pt x="0" y="0"/>
                </a:lnTo>
                <a:lnTo>
                  <a:pt x="0" y="2431972"/>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20" name="TextBox 20"/>
          <p:cNvSpPr txBox="1"/>
          <p:nvPr/>
        </p:nvSpPr>
        <p:spPr>
          <a:xfrm>
            <a:off x="4731127" y="3290403"/>
            <a:ext cx="8825746" cy="2899356"/>
          </a:xfrm>
          <a:prstGeom prst="rect">
            <a:avLst/>
          </a:prstGeom>
        </p:spPr>
        <p:txBody>
          <a:bodyPr lIns="0" tIns="0" rIns="0" bIns="0" rtlCol="0" anchor="t">
            <a:spAutoFit/>
          </a:bodyPr>
          <a:lstStyle/>
          <a:p>
            <a:pPr algn="ctr">
              <a:lnSpc>
                <a:spcPts val="9990"/>
              </a:lnSpc>
            </a:pPr>
            <a:r>
              <a:rPr lang="en-US" sz="11100" b="1">
                <a:solidFill>
                  <a:srgbClr val="000000"/>
                </a:solidFill>
                <a:latin typeface="Gaegu Bold"/>
                <a:ea typeface="Gaegu Bold"/>
                <a:cs typeface="Gaegu Bold"/>
                <a:sym typeface="Gaegu Bold"/>
              </a:rPr>
              <a:t>DVRT ASG Insights</a:t>
            </a:r>
          </a:p>
        </p:txBody>
      </p:sp>
      <p:sp>
        <p:nvSpPr>
          <p:cNvPr id="21" name="TextBox 21"/>
          <p:cNvSpPr txBox="1"/>
          <p:nvPr/>
        </p:nvSpPr>
        <p:spPr>
          <a:xfrm>
            <a:off x="6010886" y="6962464"/>
            <a:ext cx="6266229" cy="600075"/>
          </a:xfrm>
          <a:prstGeom prst="rect">
            <a:avLst/>
          </a:prstGeom>
        </p:spPr>
        <p:txBody>
          <a:bodyPr lIns="0" tIns="0" rIns="0" bIns="0" rtlCol="0" anchor="t">
            <a:spAutoFit/>
          </a:bodyPr>
          <a:lstStyle/>
          <a:p>
            <a:pPr algn="ctr">
              <a:lnSpc>
                <a:spcPts val="4173"/>
              </a:lnSpc>
            </a:pPr>
            <a:r>
              <a:rPr lang="en-US" sz="3478">
                <a:solidFill>
                  <a:srgbClr val="000000"/>
                </a:solidFill>
                <a:latin typeface="Gaegu"/>
                <a:ea typeface="Gaegu"/>
                <a:cs typeface="Gaegu"/>
                <a:sym typeface="Gaegu"/>
              </a:rPr>
              <a:t>Tiffany Loy (S10266970K)</a:t>
            </a:r>
          </a:p>
        </p:txBody>
      </p:sp>
      <p:sp>
        <p:nvSpPr>
          <p:cNvPr id="22" name="TextBox 22"/>
          <p:cNvSpPr txBox="1"/>
          <p:nvPr/>
        </p:nvSpPr>
        <p:spPr>
          <a:xfrm rot="-273711">
            <a:off x="1994546" y="7308805"/>
            <a:ext cx="1414463" cy="352452"/>
          </a:xfrm>
          <a:prstGeom prst="rect">
            <a:avLst/>
          </a:prstGeom>
        </p:spPr>
        <p:txBody>
          <a:bodyPr lIns="0" tIns="0" rIns="0" bIns="0" rtlCol="0" anchor="t">
            <a:spAutoFit/>
          </a:bodyPr>
          <a:lstStyle/>
          <a:p>
            <a:pPr marL="0" lvl="0" indent="0" algn="ctr">
              <a:lnSpc>
                <a:spcPts val="2400"/>
              </a:lnSpc>
            </a:pPr>
            <a:r>
              <a:rPr lang="en-US" sz="2000" b="1">
                <a:solidFill>
                  <a:srgbClr val="000000"/>
                </a:solidFill>
                <a:latin typeface="Gaegu Bold"/>
                <a:ea typeface="Gaegu Bold"/>
                <a:cs typeface="Gaegu Bold"/>
                <a:sym typeface="Gaegu Bold"/>
              </a:rPr>
              <a:t>DVRT</a:t>
            </a:r>
          </a:p>
        </p:txBody>
      </p:sp>
      <p:sp>
        <p:nvSpPr>
          <p:cNvPr id="23" name="Freeform 23"/>
          <p:cNvSpPr/>
          <p:nvPr/>
        </p:nvSpPr>
        <p:spPr>
          <a:xfrm rot="-351495">
            <a:off x="-322465" y="8432314"/>
            <a:ext cx="1647393" cy="1611699"/>
          </a:xfrm>
          <a:custGeom>
            <a:avLst/>
            <a:gdLst/>
            <a:ahLst/>
            <a:cxnLst/>
            <a:rect l="l" t="t" r="r" b="b"/>
            <a:pathLst>
              <a:path w="1647393" h="1611699">
                <a:moveTo>
                  <a:pt x="0" y="0"/>
                </a:moveTo>
                <a:lnTo>
                  <a:pt x="1647393" y="0"/>
                </a:lnTo>
                <a:lnTo>
                  <a:pt x="1647393" y="1611699"/>
                </a:lnTo>
                <a:lnTo>
                  <a:pt x="0" y="16116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24" name="Freeform 24"/>
          <p:cNvSpPr/>
          <p:nvPr/>
        </p:nvSpPr>
        <p:spPr>
          <a:xfrm>
            <a:off x="169861" y="5274890"/>
            <a:ext cx="1233016" cy="1548308"/>
          </a:xfrm>
          <a:custGeom>
            <a:avLst/>
            <a:gdLst/>
            <a:ahLst/>
            <a:cxnLst/>
            <a:rect l="l" t="t" r="r" b="b"/>
            <a:pathLst>
              <a:path w="1233016" h="1548308">
                <a:moveTo>
                  <a:pt x="0" y="0"/>
                </a:moveTo>
                <a:lnTo>
                  <a:pt x="1233016" y="0"/>
                </a:lnTo>
                <a:lnTo>
                  <a:pt x="1233016" y="1548308"/>
                </a:lnTo>
                <a:lnTo>
                  <a:pt x="0" y="15483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25" name="Freeform 25"/>
          <p:cNvSpPr/>
          <p:nvPr/>
        </p:nvSpPr>
        <p:spPr>
          <a:xfrm rot="-385694">
            <a:off x="15093023" y="635540"/>
            <a:ext cx="2859167" cy="1640447"/>
          </a:xfrm>
          <a:custGeom>
            <a:avLst/>
            <a:gdLst/>
            <a:ahLst/>
            <a:cxnLst/>
            <a:rect l="l" t="t" r="r" b="b"/>
            <a:pathLst>
              <a:path w="2859167" h="1640447">
                <a:moveTo>
                  <a:pt x="0" y="0"/>
                </a:moveTo>
                <a:lnTo>
                  <a:pt x="2859167" y="0"/>
                </a:lnTo>
                <a:lnTo>
                  <a:pt x="2859167" y="1640447"/>
                </a:lnTo>
                <a:lnTo>
                  <a:pt x="0" y="16404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a:p>
        </p:txBody>
      </p:sp>
      <p:sp>
        <p:nvSpPr>
          <p:cNvPr id="26" name="Freeform 26"/>
          <p:cNvSpPr/>
          <p:nvPr/>
        </p:nvSpPr>
        <p:spPr>
          <a:xfrm>
            <a:off x="7895110" y="583296"/>
            <a:ext cx="2497780" cy="1006739"/>
          </a:xfrm>
          <a:custGeom>
            <a:avLst/>
            <a:gdLst/>
            <a:ahLst/>
            <a:cxnLst/>
            <a:rect l="l" t="t" r="r" b="b"/>
            <a:pathLst>
              <a:path w="2497780" h="1006739">
                <a:moveTo>
                  <a:pt x="0" y="0"/>
                </a:moveTo>
                <a:lnTo>
                  <a:pt x="2497780" y="0"/>
                </a:lnTo>
                <a:lnTo>
                  <a:pt x="2497780" y="1006739"/>
                </a:lnTo>
                <a:lnTo>
                  <a:pt x="0" y="1006739"/>
                </a:lnTo>
                <a:lnTo>
                  <a:pt x="0" y="0"/>
                </a:lnTo>
                <a:close/>
              </a:path>
            </a:pathLst>
          </a:custGeom>
          <a:blipFill>
            <a:blip r:embed="rId15">
              <a:extLst>
                <a:ext uri="{96DAC541-7B7A-43D3-8B79-37D633B846F1}">
                  <asvg:svgBlip xmlns:asvg="http://schemas.microsoft.com/office/drawing/2016/SVG/main" r:embed="rId16"/>
                </a:ext>
              </a:extLst>
            </a:blip>
            <a:stretch>
              <a:fillRect b="-124197"/>
            </a:stretch>
          </a:blipFill>
        </p:spPr>
        <p:txBody>
          <a:bodyPr/>
          <a:lstStyle/>
          <a:p>
            <a:endParaRPr lang="en-SG"/>
          </a:p>
        </p:txBody>
      </p:sp>
      <p:sp>
        <p:nvSpPr>
          <p:cNvPr id="27" name="Freeform 27"/>
          <p:cNvSpPr/>
          <p:nvPr/>
        </p:nvSpPr>
        <p:spPr>
          <a:xfrm>
            <a:off x="5296675" y="9258300"/>
            <a:ext cx="2272228" cy="565991"/>
          </a:xfrm>
          <a:custGeom>
            <a:avLst/>
            <a:gdLst/>
            <a:ahLst/>
            <a:cxnLst/>
            <a:rect l="l" t="t" r="r" b="b"/>
            <a:pathLst>
              <a:path w="2272228" h="565991">
                <a:moveTo>
                  <a:pt x="0" y="0"/>
                </a:moveTo>
                <a:lnTo>
                  <a:pt x="2272229" y="0"/>
                </a:lnTo>
                <a:lnTo>
                  <a:pt x="2272229" y="565991"/>
                </a:lnTo>
                <a:lnTo>
                  <a:pt x="0" y="56599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G"/>
          </a:p>
        </p:txBody>
      </p:sp>
      <p:sp>
        <p:nvSpPr>
          <p:cNvPr id="28" name="Freeform 28"/>
          <p:cNvSpPr/>
          <p:nvPr/>
        </p:nvSpPr>
        <p:spPr>
          <a:xfrm rot="-301642">
            <a:off x="12200682" y="8381166"/>
            <a:ext cx="722487" cy="1528338"/>
          </a:xfrm>
          <a:custGeom>
            <a:avLst/>
            <a:gdLst/>
            <a:ahLst/>
            <a:cxnLst/>
            <a:rect l="l" t="t" r="r" b="b"/>
            <a:pathLst>
              <a:path w="722487" h="1528338">
                <a:moveTo>
                  <a:pt x="0" y="0"/>
                </a:moveTo>
                <a:lnTo>
                  <a:pt x="722487" y="0"/>
                </a:lnTo>
                <a:lnTo>
                  <a:pt x="722487" y="1528338"/>
                </a:lnTo>
                <a:lnTo>
                  <a:pt x="0" y="152833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SG"/>
          </a:p>
        </p:txBody>
      </p:sp>
      <p:sp>
        <p:nvSpPr>
          <p:cNvPr id="29" name="Freeform 29"/>
          <p:cNvSpPr/>
          <p:nvPr/>
        </p:nvSpPr>
        <p:spPr>
          <a:xfrm rot="-301642">
            <a:off x="10458466" y="9060122"/>
            <a:ext cx="722487" cy="1528338"/>
          </a:xfrm>
          <a:custGeom>
            <a:avLst/>
            <a:gdLst/>
            <a:ahLst/>
            <a:cxnLst/>
            <a:rect l="l" t="t" r="r" b="b"/>
            <a:pathLst>
              <a:path w="722487" h="1528338">
                <a:moveTo>
                  <a:pt x="0" y="0"/>
                </a:moveTo>
                <a:lnTo>
                  <a:pt x="722487" y="0"/>
                </a:lnTo>
                <a:lnTo>
                  <a:pt x="722487" y="1528338"/>
                </a:lnTo>
                <a:lnTo>
                  <a:pt x="0" y="152833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SG"/>
          </a:p>
        </p:txBody>
      </p:sp>
      <p:sp>
        <p:nvSpPr>
          <p:cNvPr id="30" name="Freeform 30"/>
          <p:cNvSpPr/>
          <p:nvPr/>
        </p:nvSpPr>
        <p:spPr>
          <a:xfrm rot="220835">
            <a:off x="3886492" y="-301423"/>
            <a:ext cx="2660878" cy="895023"/>
          </a:xfrm>
          <a:custGeom>
            <a:avLst/>
            <a:gdLst/>
            <a:ahLst/>
            <a:cxnLst/>
            <a:rect l="l" t="t" r="r" b="b"/>
            <a:pathLst>
              <a:path w="2660878" h="895023">
                <a:moveTo>
                  <a:pt x="0" y="0"/>
                </a:moveTo>
                <a:lnTo>
                  <a:pt x="2660878" y="0"/>
                </a:lnTo>
                <a:lnTo>
                  <a:pt x="2660878" y="895022"/>
                </a:lnTo>
                <a:lnTo>
                  <a:pt x="0" y="89502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SG"/>
          </a:p>
        </p:txBody>
      </p:sp>
      <p:sp>
        <p:nvSpPr>
          <p:cNvPr id="31" name="Freeform 31"/>
          <p:cNvSpPr/>
          <p:nvPr/>
        </p:nvSpPr>
        <p:spPr>
          <a:xfrm rot="-526908">
            <a:off x="12196669" y="247622"/>
            <a:ext cx="1400282" cy="914002"/>
          </a:xfrm>
          <a:custGeom>
            <a:avLst/>
            <a:gdLst/>
            <a:ahLst/>
            <a:cxnLst/>
            <a:rect l="l" t="t" r="r" b="b"/>
            <a:pathLst>
              <a:path w="1400282" h="914002">
                <a:moveTo>
                  <a:pt x="0" y="0"/>
                </a:moveTo>
                <a:lnTo>
                  <a:pt x="1400282" y="0"/>
                </a:lnTo>
                <a:lnTo>
                  <a:pt x="1400282" y="914003"/>
                </a:lnTo>
                <a:lnTo>
                  <a:pt x="0" y="91400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SG"/>
          </a:p>
        </p:txBody>
      </p:sp>
      <p:sp>
        <p:nvSpPr>
          <p:cNvPr id="32" name="Freeform 32"/>
          <p:cNvSpPr/>
          <p:nvPr/>
        </p:nvSpPr>
        <p:spPr>
          <a:xfrm rot="2700000">
            <a:off x="-138500" y="554036"/>
            <a:ext cx="871961" cy="1603941"/>
          </a:xfrm>
          <a:custGeom>
            <a:avLst/>
            <a:gdLst/>
            <a:ahLst/>
            <a:cxnLst/>
            <a:rect l="l" t="t" r="r" b="b"/>
            <a:pathLst>
              <a:path w="871961" h="1603941">
                <a:moveTo>
                  <a:pt x="0" y="0"/>
                </a:moveTo>
                <a:lnTo>
                  <a:pt x="871960" y="0"/>
                </a:lnTo>
                <a:lnTo>
                  <a:pt x="871960" y="1603940"/>
                </a:lnTo>
                <a:lnTo>
                  <a:pt x="0" y="160394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SG"/>
          </a:p>
        </p:txBody>
      </p:sp>
      <p:sp>
        <p:nvSpPr>
          <p:cNvPr id="33" name="Freeform 33"/>
          <p:cNvSpPr/>
          <p:nvPr/>
        </p:nvSpPr>
        <p:spPr>
          <a:xfrm>
            <a:off x="14461961" y="6225682"/>
            <a:ext cx="519295" cy="597516"/>
          </a:xfrm>
          <a:custGeom>
            <a:avLst/>
            <a:gdLst/>
            <a:ahLst/>
            <a:cxnLst/>
            <a:rect l="l" t="t" r="r" b="b"/>
            <a:pathLst>
              <a:path w="519295" h="597516">
                <a:moveTo>
                  <a:pt x="0" y="0"/>
                </a:moveTo>
                <a:lnTo>
                  <a:pt x="519295" y="0"/>
                </a:lnTo>
                <a:lnTo>
                  <a:pt x="519295" y="597516"/>
                </a:lnTo>
                <a:lnTo>
                  <a:pt x="0" y="597516"/>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SG"/>
          </a:p>
        </p:txBody>
      </p:sp>
      <p:sp>
        <p:nvSpPr>
          <p:cNvPr id="34" name="TextBox 34"/>
          <p:cNvSpPr txBox="1"/>
          <p:nvPr/>
        </p:nvSpPr>
        <p:spPr>
          <a:xfrm rot="281926">
            <a:off x="14419449" y="3318426"/>
            <a:ext cx="1414463" cy="352452"/>
          </a:xfrm>
          <a:prstGeom prst="rect">
            <a:avLst/>
          </a:prstGeom>
        </p:spPr>
        <p:txBody>
          <a:bodyPr lIns="0" tIns="0" rIns="0" bIns="0" rtlCol="0" anchor="t">
            <a:spAutoFit/>
          </a:bodyPr>
          <a:lstStyle/>
          <a:p>
            <a:pPr marL="0" lvl="0" indent="0" algn="ctr">
              <a:lnSpc>
                <a:spcPts val="2400"/>
              </a:lnSpc>
            </a:pPr>
            <a:r>
              <a:rPr lang="en-US" sz="2000" b="1">
                <a:solidFill>
                  <a:srgbClr val="000000"/>
                </a:solidFill>
                <a:latin typeface="Gaegu Bold"/>
                <a:ea typeface="Gaegu Bold"/>
                <a:cs typeface="Gaegu Bold"/>
                <a:sym typeface="Gaegu Bold"/>
              </a:rPr>
              <a:t>Assignment</a:t>
            </a:r>
          </a:p>
        </p:txBody>
      </p:sp>
      <p:sp>
        <p:nvSpPr>
          <p:cNvPr id="35" name="TextBox 35"/>
          <p:cNvSpPr txBox="1"/>
          <p:nvPr/>
        </p:nvSpPr>
        <p:spPr>
          <a:xfrm rot="281926">
            <a:off x="15290426" y="4316261"/>
            <a:ext cx="1414463" cy="352425"/>
          </a:xfrm>
          <a:prstGeom prst="rect">
            <a:avLst/>
          </a:prstGeom>
        </p:spPr>
        <p:txBody>
          <a:bodyPr lIns="0" tIns="0" rIns="0" bIns="0" rtlCol="0" anchor="t">
            <a:spAutoFit/>
          </a:bodyPr>
          <a:lstStyle/>
          <a:p>
            <a:pPr marL="0" lvl="0" indent="0" algn="ctr">
              <a:lnSpc>
                <a:spcPts val="2400"/>
              </a:lnSpc>
            </a:pPr>
            <a:r>
              <a:rPr lang="en-US" sz="2000" b="1">
                <a:solidFill>
                  <a:srgbClr val="000000"/>
                </a:solidFill>
                <a:latin typeface="Gaegu Bold"/>
                <a:ea typeface="Gaegu Bold"/>
                <a:cs typeface="Gaegu Bold"/>
                <a:sym typeface="Gaegu Bold"/>
              </a:rPr>
              <a:t>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9577">
            <a:off x="16702487" y="8653617"/>
            <a:ext cx="1113625" cy="1209367"/>
          </a:xfrm>
          <a:custGeom>
            <a:avLst/>
            <a:gdLst/>
            <a:ahLst/>
            <a:cxnLst/>
            <a:rect l="l" t="t" r="r" b="b"/>
            <a:pathLst>
              <a:path w="1113625" h="1209367">
                <a:moveTo>
                  <a:pt x="0" y="0"/>
                </a:moveTo>
                <a:lnTo>
                  <a:pt x="1113626" y="0"/>
                </a:lnTo>
                <a:lnTo>
                  <a:pt x="1113626" y="1209366"/>
                </a:lnTo>
                <a:lnTo>
                  <a:pt x="0" y="1209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rot="1072799">
            <a:off x="16779417" y="66396"/>
            <a:ext cx="1870534" cy="1570469"/>
          </a:xfrm>
          <a:custGeom>
            <a:avLst/>
            <a:gdLst/>
            <a:ahLst/>
            <a:cxnLst/>
            <a:rect l="l" t="t" r="r" b="b"/>
            <a:pathLst>
              <a:path w="1870534" h="1570469">
                <a:moveTo>
                  <a:pt x="0" y="0"/>
                </a:moveTo>
                <a:lnTo>
                  <a:pt x="1870534" y="0"/>
                </a:lnTo>
                <a:lnTo>
                  <a:pt x="1870534" y="1570469"/>
                </a:lnTo>
                <a:lnTo>
                  <a:pt x="0" y="1570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a:off x="-17374" y="0"/>
            <a:ext cx="1765095" cy="2455784"/>
          </a:xfrm>
          <a:custGeom>
            <a:avLst/>
            <a:gdLst/>
            <a:ahLst/>
            <a:cxnLst/>
            <a:rect l="l" t="t" r="r" b="b"/>
            <a:pathLst>
              <a:path w="1765095" h="2455784">
                <a:moveTo>
                  <a:pt x="0" y="0"/>
                </a:moveTo>
                <a:lnTo>
                  <a:pt x="1765095" y="0"/>
                </a:lnTo>
                <a:lnTo>
                  <a:pt x="1765095" y="2455784"/>
                </a:lnTo>
                <a:lnTo>
                  <a:pt x="0" y="2455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5" name="Freeform 5"/>
          <p:cNvSpPr/>
          <p:nvPr/>
        </p:nvSpPr>
        <p:spPr>
          <a:xfrm rot="-82429">
            <a:off x="8982274" y="8559623"/>
            <a:ext cx="1123188" cy="890381"/>
          </a:xfrm>
          <a:custGeom>
            <a:avLst/>
            <a:gdLst/>
            <a:ahLst/>
            <a:cxnLst/>
            <a:rect l="l" t="t" r="r" b="b"/>
            <a:pathLst>
              <a:path w="1123188" h="890381">
                <a:moveTo>
                  <a:pt x="0" y="0"/>
                </a:moveTo>
                <a:lnTo>
                  <a:pt x="1123188" y="0"/>
                </a:lnTo>
                <a:lnTo>
                  <a:pt x="1123188" y="890382"/>
                </a:lnTo>
                <a:lnTo>
                  <a:pt x="0" y="8903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6" name="Freeform 6"/>
          <p:cNvSpPr/>
          <p:nvPr/>
        </p:nvSpPr>
        <p:spPr>
          <a:xfrm>
            <a:off x="15108365" y="1632180"/>
            <a:ext cx="456467" cy="253910"/>
          </a:xfrm>
          <a:custGeom>
            <a:avLst/>
            <a:gdLst/>
            <a:ahLst/>
            <a:cxnLst/>
            <a:rect l="l" t="t" r="r" b="b"/>
            <a:pathLst>
              <a:path w="456467" h="253910">
                <a:moveTo>
                  <a:pt x="0" y="0"/>
                </a:moveTo>
                <a:lnTo>
                  <a:pt x="456467" y="0"/>
                </a:lnTo>
                <a:lnTo>
                  <a:pt x="456467" y="253909"/>
                </a:lnTo>
                <a:lnTo>
                  <a:pt x="0" y="2539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7" name="Freeform 7"/>
          <p:cNvSpPr/>
          <p:nvPr/>
        </p:nvSpPr>
        <p:spPr>
          <a:xfrm>
            <a:off x="16127035" y="1632180"/>
            <a:ext cx="456467" cy="253910"/>
          </a:xfrm>
          <a:custGeom>
            <a:avLst/>
            <a:gdLst/>
            <a:ahLst/>
            <a:cxnLst/>
            <a:rect l="l" t="t" r="r" b="b"/>
            <a:pathLst>
              <a:path w="456467" h="253910">
                <a:moveTo>
                  <a:pt x="0" y="0"/>
                </a:moveTo>
                <a:lnTo>
                  <a:pt x="456467" y="0"/>
                </a:lnTo>
                <a:lnTo>
                  <a:pt x="456467" y="253909"/>
                </a:lnTo>
                <a:lnTo>
                  <a:pt x="0" y="2539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8" name="Freeform 8"/>
          <p:cNvSpPr/>
          <p:nvPr/>
        </p:nvSpPr>
        <p:spPr>
          <a:xfrm>
            <a:off x="15744567" y="2060037"/>
            <a:ext cx="406125" cy="510047"/>
          </a:xfrm>
          <a:custGeom>
            <a:avLst/>
            <a:gdLst/>
            <a:ahLst/>
            <a:cxnLst/>
            <a:rect l="l" t="t" r="r" b="b"/>
            <a:pathLst>
              <a:path w="406125" h="510047">
                <a:moveTo>
                  <a:pt x="0" y="0"/>
                </a:moveTo>
                <a:lnTo>
                  <a:pt x="406125" y="0"/>
                </a:lnTo>
                <a:lnTo>
                  <a:pt x="406125" y="510047"/>
                </a:lnTo>
                <a:lnTo>
                  <a:pt x="0" y="5100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a:p>
        </p:txBody>
      </p:sp>
      <p:sp>
        <p:nvSpPr>
          <p:cNvPr id="9" name="Freeform 9"/>
          <p:cNvSpPr/>
          <p:nvPr/>
        </p:nvSpPr>
        <p:spPr>
          <a:xfrm>
            <a:off x="15336599" y="2618036"/>
            <a:ext cx="1246904" cy="498761"/>
          </a:xfrm>
          <a:custGeom>
            <a:avLst/>
            <a:gdLst/>
            <a:ahLst/>
            <a:cxnLst/>
            <a:rect l="l" t="t" r="r" b="b"/>
            <a:pathLst>
              <a:path w="1246904" h="498761">
                <a:moveTo>
                  <a:pt x="0" y="0"/>
                </a:moveTo>
                <a:lnTo>
                  <a:pt x="1246903" y="0"/>
                </a:lnTo>
                <a:lnTo>
                  <a:pt x="1246903" y="498762"/>
                </a:lnTo>
                <a:lnTo>
                  <a:pt x="0" y="49876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G"/>
          </a:p>
        </p:txBody>
      </p:sp>
      <p:sp>
        <p:nvSpPr>
          <p:cNvPr id="10" name="Freeform 10"/>
          <p:cNvSpPr/>
          <p:nvPr/>
        </p:nvSpPr>
        <p:spPr>
          <a:xfrm>
            <a:off x="13763770" y="1357388"/>
            <a:ext cx="1964265" cy="1510029"/>
          </a:xfrm>
          <a:custGeom>
            <a:avLst/>
            <a:gdLst/>
            <a:ahLst/>
            <a:cxnLst/>
            <a:rect l="l" t="t" r="r" b="b"/>
            <a:pathLst>
              <a:path w="1964265" h="1510029">
                <a:moveTo>
                  <a:pt x="0" y="0"/>
                </a:moveTo>
                <a:lnTo>
                  <a:pt x="1964265" y="0"/>
                </a:lnTo>
                <a:lnTo>
                  <a:pt x="1964265" y="1510029"/>
                </a:lnTo>
                <a:lnTo>
                  <a:pt x="0" y="151002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G"/>
          </a:p>
        </p:txBody>
      </p:sp>
      <p:sp>
        <p:nvSpPr>
          <p:cNvPr id="11" name="TextBox 11"/>
          <p:cNvSpPr txBox="1"/>
          <p:nvPr/>
        </p:nvSpPr>
        <p:spPr>
          <a:xfrm>
            <a:off x="1854203" y="2954873"/>
            <a:ext cx="12579721" cy="6715121"/>
          </a:xfrm>
          <a:prstGeom prst="rect">
            <a:avLst/>
          </a:prstGeom>
        </p:spPr>
        <p:txBody>
          <a:bodyPr lIns="0" tIns="0" rIns="0" bIns="0" rtlCol="0" anchor="t">
            <a:spAutoFit/>
          </a:bodyPr>
          <a:lstStyle/>
          <a:p>
            <a:pPr marL="755672" lvl="1" indent="-377836" algn="l">
              <a:lnSpc>
                <a:spcPts val="5250"/>
              </a:lnSpc>
              <a:buFont typeface="Arial"/>
              <a:buChar char="•"/>
            </a:pPr>
            <a:r>
              <a:rPr lang="en-US" sz="3500">
                <a:solidFill>
                  <a:srgbClr val="000000"/>
                </a:solidFill>
                <a:latin typeface="Gaegu"/>
                <a:ea typeface="Gaegu"/>
                <a:cs typeface="Gaegu"/>
                <a:sym typeface="Gaegu"/>
              </a:rPr>
              <a:t>Low Stock ≠ High Demand </a:t>
            </a:r>
          </a:p>
          <a:p>
            <a:pPr marL="755672" lvl="1" indent="-377836" algn="l">
              <a:lnSpc>
                <a:spcPts val="5250"/>
              </a:lnSpc>
              <a:buFont typeface="Arial"/>
              <a:buChar char="•"/>
            </a:pPr>
            <a:r>
              <a:rPr lang="en-US" sz="3500">
                <a:solidFill>
                  <a:srgbClr val="000000"/>
                </a:solidFill>
                <a:latin typeface="Gaegu"/>
                <a:ea typeface="Gaegu"/>
                <a:cs typeface="Gaegu"/>
                <a:sym typeface="Gaegu"/>
              </a:rPr>
              <a:t>Some products are Low Stock or Out of Stock</a:t>
            </a:r>
          </a:p>
          <a:p>
            <a:pPr marL="755672" lvl="1" indent="-377836" algn="l">
              <a:lnSpc>
                <a:spcPts val="5250"/>
              </a:lnSpc>
              <a:buFont typeface="Arial"/>
              <a:buChar char="•"/>
            </a:pPr>
            <a:r>
              <a:rPr lang="en-US" sz="3500">
                <a:solidFill>
                  <a:srgbClr val="000000"/>
                </a:solidFill>
                <a:latin typeface="Gaegu"/>
                <a:ea typeface="Gaegu"/>
                <a:cs typeface="Gaegu"/>
                <a:sym typeface="Gaegu"/>
              </a:rPr>
              <a:t>However, total quantity sold is often ≤ 5 units</a:t>
            </a:r>
          </a:p>
          <a:p>
            <a:pPr marL="755672" lvl="1" indent="-377836" algn="l">
              <a:lnSpc>
                <a:spcPts val="5250"/>
              </a:lnSpc>
              <a:buFont typeface="Arial"/>
              <a:buChar char="•"/>
            </a:pPr>
            <a:r>
              <a:rPr lang="en-US" sz="3500">
                <a:solidFill>
                  <a:srgbClr val="000000"/>
                </a:solidFill>
                <a:latin typeface="Gaegu"/>
                <a:ea typeface="Gaegu"/>
                <a:cs typeface="Gaegu"/>
                <a:sym typeface="Gaegu"/>
              </a:rPr>
              <a:t>Suggests, restocking should be targeted, not </a:t>
            </a:r>
          </a:p>
          <a:p>
            <a:pPr algn="l">
              <a:lnSpc>
                <a:spcPts val="5250"/>
              </a:lnSpc>
            </a:pPr>
            <a:r>
              <a:rPr lang="en-US" sz="3500">
                <a:solidFill>
                  <a:srgbClr val="000000"/>
                </a:solidFill>
                <a:latin typeface="Gaegu"/>
                <a:ea typeface="Gaegu"/>
                <a:cs typeface="Gaegu"/>
                <a:sym typeface="Gaegu"/>
              </a:rPr>
              <a:t>    aggressive</a:t>
            </a:r>
          </a:p>
          <a:p>
            <a:pPr marL="755672" lvl="1" indent="-377836" algn="l">
              <a:lnSpc>
                <a:spcPts val="5250"/>
              </a:lnSpc>
              <a:buFont typeface="Arial"/>
              <a:buChar char="•"/>
            </a:pPr>
            <a:r>
              <a:rPr lang="en-US" sz="3500">
                <a:solidFill>
                  <a:srgbClr val="000000"/>
                </a:solidFill>
                <a:latin typeface="Gaegu"/>
                <a:ea typeface="Gaegu"/>
                <a:cs typeface="Gaegu"/>
                <a:sym typeface="Gaegu"/>
              </a:rPr>
              <a:t>Business implication:</a:t>
            </a:r>
          </a:p>
          <a:p>
            <a:pPr algn="l">
              <a:lnSpc>
                <a:spcPts val="5250"/>
              </a:lnSpc>
            </a:pPr>
            <a:r>
              <a:rPr lang="en-US" sz="3500">
                <a:solidFill>
                  <a:srgbClr val="000000"/>
                </a:solidFill>
                <a:latin typeface="Gaegu"/>
                <a:ea typeface="Gaegu"/>
                <a:cs typeface="Gaegu"/>
                <a:sym typeface="Gaegu"/>
              </a:rPr>
              <a:t>    - avoid overreacting to low stock signals</a:t>
            </a:r>
          </a:p>
          <a:p>
            <a:pPr algn="l">
              <a:lnSpc>
                <a:spcPts val="5250"/>
              </a:lnSpc>
            </a:pPr>
            <a:r>
              <a:rPr lang="en-US" sz="3500">
                <a:solidFill>
                  <a:srgbClr val="000000"/>
                </a:solidFill>
                <a:latin typeface="Gaegu"/>
                <a:ea typeface="Gaegu"/>
                <a:cs typeface="Gaegu"/>
                <a:sym typeface="Gaegu"/>
              </a:rPr>
              <a:t>    - demand context is essential</a:t>
            </a:r>
          </a:p>
          <a:p>
            <a:pPr marL="755672" lvl="1" indent="-377836" algn="l">
              <a:lnSpc>
                <a:spcPts val="5250"/>
              </a:lnSpc>
              <a:buFont typeface="Arial"/>
              <a:buChar char="•"/>
            </a:pPr>
            <a:r>
              <a:rPr lang="en-US" sz="3500">
                <a:solidFill>
                  <a:srgbClr val="000000"/>
                </a:solidFill>
                <a:latin typeface="Gaegu"/>
                <a:ea typeface="Gaegu"/>
                <a:cs typeface="Gaegu"/>
                <a:sym typeface="Gaegu"/>
              </a:rPr>
              <a:t>Demand must drive restocking decisions, not stock level alone.</a:t>
            </a:r>
          </a:p>
          <a:p>
            <a:pPr algn="l">
              <a:lnSpc>
                <a:spcPts val="5250"/>
              </a:lnSpc>
            </a:pPr>
            <a:endParaRPr lang="en-US" sz="3500">
              <a:solidFill>
                <a:srgbClr val="000000"/>
              </a:solidFill>
              <a:latin typeface="Gaegu"/>
              <a:ea typeface="Gaegu"/>
              <a:cs typeface="Gaegu"/>
              <a:sym typeface="Gaegu"/>
            </a:endParaRPr>
          </a:p>
        </p:txBody>
      </p:sp>
      <p:sp>
        <p:nvSpPr>
          <p:cNvPr id="12" name="Freeform 12"/>
          <p:cNvSpPr/>
          <p:nvPr/>
        </p:nvSpPr>
        <p:spPr>
          <a:xfrm>
            <a:off x="12402391" y="3500785"/>
            <a:ext cx="4629873" cy="4114800"/>
          </a:xfrm>
          <a:custGeom>
            <a:avLst/>
            <a:gdLst/>
            <a:ahLst/>
            <a:cxnLst/>
            <a:rect l="l" t="t" r="r" b="b"/>
            <a:pathLst>
              <a:path w="4629873" h="4114800">
                <a:moveTo>
                  <a:pt x="0" y="0"/>
                </a:moveTo>
                <a:lnTo>
                  <a:pt x="4629873" y="0"/>
                </a:lnTo>
                <a:lnTo>
                  <a:pt x="4629873"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SG"/>
          </a:p>
        </p:txBody>
      </p:sp>
      <p:sp>
        <p:nvSpPr>
          <p:cNvPr id="13" name="TextBox 13"/>
          <p:cNvSpPr txBox="1"/>
          <p:nvPr/>
        </p:nvSpPr>
        <p:spPr>
          <a:xfrm>
            <a:off x="2158247" y="1610077"/>
            <a:ext cx="8835318" cy="1257340"/>
          </a:xfrm>
          <a:prstGeom prst="rect">
            <a:avLst/>
          </a:prstGeom>
        </p:spPr>
        <p:txBody>
          <a:bodyPr lIns="0" tIns="0" rIns="0" bIns="0" rtlCol="0" anchor="t">
            <a:spAutoFit/>
          </a:bodyPr>
          <a:lstStyle/>
          <a:p>
            <a:pPr algn="l">
              <a:lnSpc>
                <a:spcPts val="7650"/>
              </a:lnSpc>
            </a:pPr>
            <a:r>
              <a:rPr lang="en-US" sz="8500" b="1">
                <a:solidFill>
                  <a:srgbClr val="000000"/>
                </a:solidFill>
                <a:latin typeface="Gaegu Bold"/>
                <a:ea typeface="Gaegu Bold"/>
                <a:cs typeface="Gaegu Bold"/>
                <a:sym typeface="Gaegu Bold"/>
              </a:rPr>
              <a:t>KEY FINDING 2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9577">
            <a:off x="16702487" y="8653617"/>
            <a:ext cx="1113625" cy="1209367"/>
          </a:xfrm>
          <a:custGeom>
            <a:avLst/>
            <a:gdLst/>
            <a:ahLst/>
            <a:cxnLst/>
            <a:rect l="l" t="t" r="r" b="b"/>
            <a:pathLst>
              <a:path w="1113625" h="1209367">
                <a:moveTo>
                  <a:pt x="0" y="0"/>
                </a:moveTo>
                <a:lnTo>
                  <a:pt x="1113626" y="0"/>
                </a:lnTo>
                <a:lnTo>
                  <a:pt x="1113626" y="1209366"/>
                </a:lnTo>
                <a:lnTo>
                  <a:pt x="0" y="1209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rot="1072799">
            <a:off x="16779417" y="66396"/>
            <a:ext cx="1870534" cy="1570469"/>
          </a:xfrm>
          <a:custGeom>
            <a:avLst/>
            <a:gdLst/>
            <a:ahLst/>
            <a:cxnLst/>
            <a:rect l="l" t="t" r="r" b="b"/>
            <a:pathLst>
              <a:path w="1870534" h="1570469">
                <a:moveTo>
                  <a:pt x="0" y="0"/>
                </a:moveTo>
                <a:lnTo>
                  <a:pt x="1870534" y="0"/>
                </a:lnTo>
                <a:lnTo>
                  <a:pt x="1870534" y="1570469"/>
                </a:lnTo>
                <a:lnTo>
                  <a:pt x="0" y="1570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a:off x="-17374" y="0"/>
            <a:ext cx="1765095" cy="2455784"/>
          </a:xfrm>
          <a:custGeom>
            <a:avLst/>
            <a:gdLst/>
            <a:ahLst/>
            <a:cxnLst/>
            <a:rect l="l" t="t" r="r" b="b"/>
            <a:pathLst>
              <a:path w="1765095" h="2455784">
                <a:moveTo>
                  <a:pt x="0" y="0"/>
                </a:moveTo>
                <a:lnTo>
                  <a:pt x="1765095" y="0"/>
                </a:lnTo>
                <a:lnTo>
                  <a:pt x="1765095" y="2455784"/>
                </a:lnTo>
                <a:lnTo>
                  <a:pt x="0" y="2455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5" name="Freeform 5"/>
          <p:cNvSpPr/>
          <p:nvPr/>
        </p:nvSpPr>
        <p:spPr>
          <a:xfrm rot="-82429">
            <a:off x="8982274" y="8559623"/>
            <a:ext cx="1123188" cy="890381"/>
          </a:xfrm>
          <a:custGeom>
            <a:avLst/>
            <a:gdLst/>
            <a:ahLst/>
            <a:cxnLst/>
            <a:rect l="l" t="t" r="r" b="b"/>
            <a:pathLst>
              <a:path w="1123188" h="890381">
                <a:moveTo>
                  <a:pt x="0" y="0"/>
                </a:moveTo>
                <a:lnTo>
                  <a:pt x="1123188" y="0"/>
                </a:lnTo>
                <a:lnTo>
                  <a:pt x="1123188" y="890382"/>
                </a:lnTo>
                <a:lnTo>
                  <a:pt x="0" y="8903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6" name="Freeform 6"/>
          <p:cNvSpPr/>
          <p:nvPr/>
        </p:nvSpPr>
        <p:spPr>
          <a:xfrm>
            <a:off x="15108365" y="1632180"/>
            <a:ext cx="456467" cy="253910"/>
          </a:xfrm>
          <a:custGeom>
            <a:avLst/>
            <a:gdLst/>
            <a:ahLst/>
            <a:cxnLst/>
            <a:rect l="l" t="t" r="r" b="b"/>
            <a:pathLst>
              <a:path w="456467" h="253910">
                <a:moveTo>
                  <a:pt x="0" y="0"/>
                </a:moveTo>
                <a:lnTo>
                  <a:pt x="456467" y="0"/>
                </a:lnTo>
                <a:lnTo>
                  <a:pt x="456467" y="253909"/>
                </a:lnTo>
                <a:lnTo>
                  <a:pt x="0" y="2539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7" name="Freeform 7"/>
          <p:cNvSpPr/>
          <p:nvPr/>
        </p:nvSpPr>
        <p:spPr>
          <a:xfrm>
            <a:off x="16127035" y="1632180"/>
            <a:ext cx="456467" cy="253910"/>
          </a:xfrm>
          <a:custGeom>
            <a:avLst/>
            <a:gdLst/>
            <a:ahLst/>
            <a:cxnLst/>
            <a:rect l="l" t="t" r="r" b="b"/>
            <a:pathLst>
              <a:path w="456467" h="253910">
                <a:moveTo>
                  <a:pt x="0" y="0"/>
                </a:moveTo>
                <a:lnTo>
                  <a:pt x="456467" y="0"/>
                </a:lnTo>
                <a:lnTo>
                  <a:pt x="456467" y="253909"/>
                </a:lnTo>
                <a:lnTo>
                  <a:pt x="0" y="2539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8" name="Freeform 8"/>
          <p:cNvSpPr/>
          <p:nvPr/>
        </p:nvSpPr>
        <p:spPr>
          <a:xfrm>
            <a:off x="15744567" y="2060037"/>
            <a:ext cx="406125" cy="510047"/>
          </a:xfrm>
          <a:custGeom>
            <a:avLst/>
            <a:gdLst/>
            <a:ahLst/>
            <a:cxnLst/>
            <a:rect l="l" t="t" r="r" b="b"/>
            <a:pathLst>
              <a:path w="406125" h="510047">
                <a:moveTo>
                  <a:pt x="0" y="0"/>
                </a:moveTo>
                <a:lnTo>
                  <a:pt x="406125" y="0"/>
                </a:lnTo>
                <a:lnTo>
                  <a:pt x="406125" y="510047"/>
                </a:lnTo>
                <a:lnTo>
                  <a:pt x="0" y="5100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a:p>
        </p:txBody>
      </p:sp>
      <p:sp>
        <p:nvSpPr>
          <p:cNvPr id="9" name="Freeform 9"/>
          <p:cNvSpPr/>
          <p:nvPr/>
        </p:nvSpPr>
        <p:spPr>
          <a:xfrm>
            <a:off x="15336599" y="2618036"/>
            <a:ext cx="1246904" cy="498761"/>
          </a:xfrm>
          <a:custGeom>
            <a:avLst/>
            <a:gdLst/>
            <a:ahLst/>
            <a:cxnLst/>
            <a:rect l="l" t="t" r="r" b="b"/>
            <a:pathLst>
              <a:path w="1246904" h="498761">
                <a:moveTo>
                  <a:pt x="0" y="0"/>
                </a:moveTo>
                <a:lnTo>
                  <a:pt x="1246903" y="0"/>
                </a:lnTo>
                <a:lnTo>
                  <a:pt x="1246903" y="498762"/>
                </a:lnTo>
                <a:lnTo>
                  <a:pt x="0" y="49876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G"/>
          </a:p>
        </p:txBody>
      </p:sp>
      <p:sp>
        <p:nvSpPr>
          <p:cNvPr id="10" name="Freeform 10"/>
          <p:cNvSpPr/>
          <p:nvPr/>
        </p:nvSpPr>
        <p:spPr>
          <a:xfrm>
            <a:off x="13763770" y="1357388"/>
            <a:ext cx="1964265" cy="1510029"/>
          </a:xfrm>
          <a:custGeom>
            <a:avLst/>
            <a:gdLst/>
            <a:ahLst/>
            <a:cxnLst/>
            <a:rect l="l" t="t" r="r" b="b"/>
            <a:pathLst>
              <a:path w="1964265" h="1510029">
                <a:moveTo>
                  <a:pt x="0" y="0"/>
                </a:moveTo>
                <a:lnTo>
                  <a:pt x="1964265" y="0"/>
                </a:lnTo>
                <a:lnTo>
                  <a:pt x="1964265" y="1510029"/>
                </a:lnTo>
                <a:lnTo>
                  <a:pt x="0" y="151002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G"/>
          </a:p>
        </p:txBody>
      </p:sp>
      <p:sp>
        <p:nvSpPr>
          <p:cNvPr id="11" name="Freeform 11"/>
          <p:cNvSpPr/>
          <p:nvPr/>
        </p:nvSpPr>
        <p:spPr>
          <a:xfrm>
            <a:off x="12215915" y="4322697"/>
            <a:ext cx="3934778" cy="4114800"/>
          </a:xfrm>
          <a:custGeom>
            <a:avLst/>
            <a:gdLst/>
            <a:ahLst/>
            <a:cxnLst/>
            <a:rect l="l" t="t" r="r" b="b"/>
            <a:pathLst>
              <a:path w="3934778" h="4114800">
                <a:moveTo>
                  <a:pt x="0" y="0"/>
                </a:moveTo>
                <a:lnTo>
                  <a:pt x="3934777" y="0"/>
                </a:lnTo>
                <a:lnTo>
                  <a:pt x="3934777"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SG"/>
          </a:p>
        </p:txBody>
      </p:sp>
      <p:sp>
        <p:nvSpPr>
          <p:cNvPr id="12" name="TextBox 12"/>
          <p:cNvSpPr txBox="1"/>
          <p:nvPr/>
        </p:nvSpPr>
        <p:spPr>
          <a:xfrm>
            <a:off x="2321455" y="3935948"/>
            <a:ext cx="9384915" cy="4714871"/>
          </a:xfrm>
          <a:prstGeom prst="rect">
            <a:avLst/>
          </a:prstGeom>
        </p:spPr>
        <p:txBody>
          <a:bodyPr lIns="0" tIns="0" rIns="0" bIns="0" rtlCol="0" anchor="t">
            <a:spAutoFit/>
          </a:bodyPr>
          <a:lstStyle/>
          <a:p>
            <a:pPr marL="755672" lvl="1" indent="-377836" algn="l">
              <a:lnSpc>
                <a:spcPts val="5250"/>
              </a:lnSpc>
              <a:buFont typeface="Arial"/>
              <a:buChar char="•"/>
            </a:pPr>
            <a:r>
              <a:rPr lang="en-US" sz="3500">
                <a:solidFill>
                  <a:srgbClr val="000000"/>
                </a:solidFill>
                <a:latin typeface="Gaegu"/>
                <a:ea typeface="Gaegu"/>
                <a:cs typeface="Gaegu"/>
                <a:sym typeface="Gaegu"/>
              </a:rPr>
              <a:t>To allow store managers &amp; operations teams quickly access </a:t>
            </a:r>
          </a:p>
          <a:p>
            <a:pPr marL="755672" lvl="1" indent="-377836" algn="l">
              <a:lnSpc>
                <a:spcPts val="5250"/>
              </a:lnSpc>
              <a:buFont typeface="Arial"/>
              <a:buChar char="•"/>
            </a:pPr>
            <a:r>
              <a:rPr lang="en-US" sz="3500">
                <a:solidFill>
                  <a:srgbClr val="000000"/>
                </a:solidFill>
                <a:latin typeface="Gaegu"/>
                <a:ea typeface="Gaegu"/>
                <a:cs typeface="Gaegu"/>
                <a:sym typeface="Gaegu"/>
              </a:rPr>
              <a:t>REST filter by store allows managers to:</a:t>
            </a:r>
          </a:p>
          <a:p>
            <a:pPr algn="l">
              <a:lnSpc>
                <a:spcPts val="5250"/>
              </a:lnSpc>
            </a:pPr>
            <a:r>
              <a:rPr lang="en-US" sz="3500">
                <a:solidFill>
                  <a:srgbClr val="000000"/>
                </a:solidFill>
                <a:latin typeface="Gaegu"/>
                <a:ea typeface="Gaegu"/>
                <a:cs typeface="Gaegu"/>
                <a:sym typeface="Gaegu"/>
              </a:rPr>
              <a:t>    - Focus on their own store</a:t>
            </a:r>
          </a:p>
          <a:p>
            <a:pPr algn="l">
              <a:lnSpc>
                <a:spcPts val="5250"/>
              </a:lnSpc>
            </a:pPr>
            <a:r>
              <a:rPr lang="en-US" sz="3500">
                <a:solidFill>
                  <a:srgbClr val="000000"/>
                </a:solidFill>
                <a:latin typeface="Gaegu"/>
                <a:ea typeface="Gaegu"/>
                <a:cs typeface="Gaegu"/>
                <a:sym typeface="Gaegu"/>
              </a:rPr>
              <a:t>    - Act faster</a:t>
            </a:r>
          </a:p>
          <a:p>
            <a:pPr algn="l">
              <a:lnSpc>
                <a:spcPts val="5250"/>
              </a:lnSpc>
            </a:pPr>
            <a:r>
              <a:rPr lang="en-US" sz="3500">
                <a:solidFill>
                  <a:srgbClr val="000000"/>
                </a:solidFill>
                <a:latin typeface="Gaegu"/>
                <a:ea typeface="Gaegu"/>
                <a:cs typeface="Gaegu"/>
                <a:sym typeface="Gaegu"/>
              </a:rPr>
              <a:t>    - Avoid information overload</a:t>
            </a:r>
          </a:p>
          <a:p>
            <a:pPr algn="l">
              <a:lnSpc>
                <a:spcPts val="5250"/>
              </a:lnSpc>
            </a:pPr>
            <a:endParaRPr lang="en-US" sz="3500">
              <a:solidFill>
                <a:srgbClr val="000000"/>
              </a:solidFill>
              <a:latin typeface="Gaegu"/>
              <a:ea typeface="Gaegu"/>
              <a:cs typeface="Gaegu"/>
              <a:sym typeface="Gaegu"/>
            </a:endParaRPr>
          </a:p>
        </p:txBody>
      </p:sp>
      <p:sp>
        <p:nvSpPr>
          <p:cNvPr id="13" name="TextBox 13"/>
          <p:cNvSpPr txBox="1"/>
          <p:nvPr/>
        </p:nvSpPr>
        <p:spPr>
          <a:xfrm>
            <a:off x="2462571" y="2493884"/>
            <a:ext cx="10586347" cy="1257313"/>
          </a:xfrm>
          <a:prstGeom prst="rect">
            <a:avLst/>
          </a:prstGeom>
        </p:spPr>
        <p:txBody>
          <a:bodyPr lIns="0" tIns="0" rIns="0" bIns="0" rtlCol="0" anchor="t">
            <a:spAutoFit/>
          </a:bodyPr>
          <a:lstStyle/>
          <a:p>
            <a:pPr algn="l">
              <a:lnSpc>
                <a:spcPts val="7650"/>
              </a:lnSpc>
            </a:pPr>
            <a:r>
              <a:rPr lang="en-US" sz="8500" b="1">
                <a:solidFill>
                  <a:srgbClr val="000000"/>
                </a:solidFill>
                <a:latin typeface="Gaegu Bold"/>
                <a:ea typeface="Gaegu Bold"/>
                <a:cs typeface="Gaegu Bold"/>
                <a:sym typeface="Gaegu Bold"/>
              </a:rPr>
              <a:t>STORE LEVEL FINDING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90797" y="1632980"/>
            <a:ext cx="15312731" cy="7772255"/>
            <a:chOff x="0" y="0"/>
            <a:chExt cx="6851599" cy="3477654"/>
          </a:xfrm>
        </p:grpSpPr>
        <p:sp>
          <p:nvSpPr>
            <p:cNvPr id="3" name="Freeform 3"/>
            <p:cNvSpPr/>
            <p:nvPr/>
          </p:nvSpPr>
          <p:spPr>
            <a:xfrm>
              <a:off x="10160" y="16510"/>
              <a:ext cx="6828739" cy="3449714"/>
            </a:xfrm>
            <a:custGeom>
              <a:avLst/>
              <a:gdLst/>
              <a:ahLst/>
              <a:cxnLst/>
              <a:rect l="l" t="t" r="r" b="b"/>
              <a:pathLst>
                <a:path w="6828739" h="3449714">
                  <a:moveTo>
                    <a:pt x="6828739" y="3449714"/>
                  </a:moveTo>
                  <a:lnTo>
                    <a:pt x="0" y="3442094"/>
                  </a:lnTo>
                  <a:lnTo>
                    <a:pt x="0" y="1209678"/>
                  </a:lnTo>
                  <a:lnTo>
                    <a:pt x="17780" y="19050"/>
                  </a:lnTo>
                  <a:lnTo>
                    <a:pt x="3403312" y="0"/>
                  </a:lnTo>
                  <a:lnTo>
                    <a:pt x="6809689" y="5080"/>
                  </a:lnTo>
                  <a:close/>
                </a:path>
              </a:pathLst>
            </a:custGeom>
            <a:solidFill>
              <a:srgbClr val="FFFFFF"/>
            </a:solidFill>
          </p:spPr>
          <p:txBody>
            <a:bodyPr/>
            <a:lstStyle/>
            <a:p>
              <a:endParaRPr lang="en-SG"/>
            </a:p>
          </p:txBody>
        </p:sp>
        <p:sp>
          <p:nvSpPr>
            <p:cNvPr id="4" name="Freeform 4"/>
            <p:cNvSpPr/>
            <p:nvPr/>
          </p:nvSpPr>
          <p:spPr>
            <a:xfrm>
              <a:off x="-215" y="0"/>
              <a:ext cx="6853084" cy="3475678"/>
            </a:xfrm>
            <a:custGeom>
              <a:avLst/>
              <a:gdLst/>
              <a:ahLst/>
              <a:cxnLst/>
              <a:rect l="l" t="t" r="r" b="b"/>
              <a:pathLst>
                <a:path w="6853084" h="3475678">
                  <a:moveTo>
                    <a:pt x="6820064" y="21590"/>
                  </a:moveTo>
                  <a:cubicBezTo>
                    <a:pt x="6821334" y="34290"/>
                    <a:pt x="6821334" y="44450"/>
                    <a:pt x="6822604" y="54610"/>
                  </a:cubicBezTo>
                  <a:cubicBezTo>
                    <a:pt x="6825144" y="116181"/>
                    <a:pt x="6826414" y="191254"/>
                    <a:pt x="6828954" y="263646"/>
                  </a:cubicBezTo>
                  <a:cubicBezTo>
                    <a:pt x="6828954" y="368212"/>
                    <a:pt x="6841654" y="2430036"/>
                    <a:pt x="6848004" y="2534601"/>
                  </a:cubicBezTo>
                  <a:cubicBezTo>
                    <a:pt x="6854354" y="2692791"/>
                    <a:pt x="6850544" y="2853661"/>
                    <a:pt x="6850544" y="3011850"/>
                  </a:cubicBezTo>
                  <a:cubicBezTo>
                    <a:pt x="6850544" y="3151272"/>
                    <a:pt x="6851814" y="3279968"/>
                    <a:pt x="6853084" y="3415424"/>
                  </a:cubicBezTo>
                  <a:cubicBezTo>
                    <a:pt x="6853084" y="3437014"/>
                    <a:pt x="6853084" y="3450984"/>
                    <a:pt x="6853084" y="3475114"/>
                  </a:cubicBezTo>
                  <a:cubicBezTo>
                    <a:pt x="6830224" y="3475114"/>
                    <a:pt x="6809904" y="3476384"/>
                    <a:pt x="6772902" y="3475114"/>
                  </a:cubicBezTo>
                  <a:cubicBezTo>
                    <a:pt x="6425212" y="3470034"/>
                    <a:pt x="6072173" y="3476384"/>
                    <a:pt x="5724484" y="3471304"/>
                  </a:cubicBezTo>
                  <a:cubicBezTo>
                    <a:pt x="5515870" y="3467494"/>
                    <a:pt x="5312606" y="3470034"/>
                    <a:pt x="5103992" y="3467494"/>
                  </a:cubicBezTo>
                  <a:cubicBezTo>
                    <a:pt x="5007709" y="3466224"/>
                    <a:pt x="4911426" y="3464954"/>
                    <a:pt x="4815142" y="3463684"/>
                  </a:cubicBezTo>
                  <a:cubicBezTo>
                    <a:pt x="4756303" y="3463684"/>
                    <a:pt x="4702812" y="3464954"/>
                    <a:pt x="4643972" y="3464954"/>
                  </a:cubicBezTo>
                  <a:cubicBezTo>
                    <a:pt x="4494198" y="3463684"/>
                    <a:pt x="4082320" y="3464954"/>
                    <a:pt x="3932546" y="3463684"/>
                  </a:cubicBezTo>
                  <a:cubicBezTo>
                    <a:pt x="3825565" y="3462414"/>
                    <a:pt x="1685938" y="3471304"/>
                    <a:pt x="1578957" y="3470034"/>
                  </a:cubicBezTo>
                  <a:cubicBezTo>
                    <a:pt x="1552211" y="3470034"/>
                    <a:pt x="1520117" y="3471304"/>
                    <a:pt x="1493372" y="3471304"/>
                  </a:cubicBezTo>
                  <a:cubicBezTo>
                    <a:pt x="1429183" y="3471304"/>
                    <a:pt x="1370343" y="3472574"/>
                    <a:pt x="1306154" y="3472574"/>
                  </a:cubicBezTo>
                  <a:cubicBezTo>
                    <a:pt x="1145682" y="3472574"/>
                    <a:pt x="990559" y="3471304"/>
                    <a:pt x="830087" y="3470034"/>
                  </a:cubicBezTo>
                  <a:cubicBezTo>
                    <a:pt x="733804" y="3468764"/>
                    <a:pt x="637521" y="3467494"/>
                    <a:pt x="546587" y="3466224"/>
                  </a:cubicBezTo>
                  <a:cubicBezTo>
                    <a:pt x="375416" y="3464954"/>
                    <a:pt x="204246" y="3463684"/>
                    <a:pt x="44665" y="3463684"/>
                  </a:cubicBezTo>
                  <a:cubicBezTo>
                    <a:pt x="34505" y="3463684"/>
                    <a:pt x="25615" y="3463684"/>
                    <a:pt x="15455" y="3462414"/>
                  </a:cubicBezTo>
                  <a:cubicBezTo>
                    <a:pt x="6565" y="3461144"/>
                    <a:pt x="1485" y="3454794"/>
                    <a:pt x="4025" y="3445904"/>
                  </a:cubicBezTo>
                  <a:cubicBezTo>
                    <a:pt x="12915" y="3414027"/>
                    <a:pt x="9105" y="3346998"/>
                    <a:pt x="7835" y="3277287"/>
                  </a:cubicBezTo>
                  <a:cubicBezTo>
                    <a:pt x="6565" y="3135185"/>
                    <a:pt x="2755" y="2995763"/>
                    <a:pt x="4025" y="2853661"/>
                  </a:cubicBezTo>
                  <a:cubicBezTo>
                    <a:pt x="1485" y="2676704"/>
                    <a:pt x="-3595" y="486183"/>
                    <a:pt x="4025" y="306544"/>
                  </a:cubicBezTo>
                  <a:cubicBezTo>
                    <a:pt x="5295" y="271689"/>
                    <a:pt x="4025" y="234153"/>
                    <a:pt x="5295" y="199297"/>
                  </a:cubicBezTo>
                  <a:cubicBezTo>
                    <a:pt x="6565" y="142993"/>
                    <a:pt x="9105" y="81326"/>
                    <a:pt x="10375" y="44450"/>
                  </a:cubicBezTo>
                  <a:cubicBezTo>
                    <a:pt x="10375" y="41910"/>
                    <a:pt x="11645" y="39370"/>
                    <a:pt x="12915" y="38100"/>
                  </a:cubicBezTo>
                  <a:cubicBezTo>
                    <a:pt x="34505" y="35560"/>
                    <a:pt x="70520" y="30480"/>
                    <a:pt x="156105" y="29210"/>
                  </a:cubicBezTo>
                  <a:cubicBezTo>
                    <a:pt x="300530" y="25400"/>
                    <a:pt x="444954" y="22860"/>
                    <a:pt x="594728" y="20320"/>
                  </a:cubicBezTo>
                  <a:cubicBezTo>
                    <a:pt x="696361" y="17780"/>
                    <a:pt x="797993" y="16510"/>
                    <a:pt x="894276" y="13970"/>
                  </a:cubicBezTo>
                  <a:cubicBezTo>
                    <a:pt x="990559" y="11430"/>
                    <a:pt x="1092191" y="8890"/>
                    <a:pt x="1188475" y="8890"/>
                  </a:cubicBezTo>
                  <a:cubicBezTo>
                    <a:pt x="1295456" y="7620"/>
                    <a:pt x="1402437" y="10160"/>
                    <a:pt x="1509419" y="8890"/>
                  </a:cubicBezTo>
                  <a:cubicBezTo>
                    <a:pt x="1643146" y="8890"/>
                    <a:pt x="4066273" y="6350"/>
                    <a:pt x="4200000" y="5080"/>
                  </a:cubicBezTo>
                  <a:cubicBezTo>
                    <a:pt x="4328378" y="3810"/>
                    <a:pt x="4456755" y="2540"/>
                    <a:pt x="4590482" y="2540"/>
                  </a:cubicBezTo>
                  <a:cubicBezTo>
                    <a:pt x="4809794" y="1270"/>
                    <a:pt x="5023756" y="0"/>
                    <a:pt x="5243068" y="0"/>
                  </a:cubicBezTo>
                  <a:cubicBezTo>
                    <a:pt x="5334002" y="0"/>
                    <a:pt x="5430285" y="2540"/>
                    <a:pt x="5521219" y="2540"/>
                  </a:cubicBezTo>
                  <a:cubicBezTo>
                    <a:pt x="5772625" y="3810"/>
                    <a:pt x="6029381" y="5080"/>
                    <a:pt x="6280787" y="7620"/>
                  </a:cubicBezTo>
                  <a:cubicBezTo>
                    <a:pt x="6414514" y="8890"/>
                    <a:pt x="6548240" y="12700"/>
                    <a:pt x="6681967" y="16510"/>
                  </a:cubicBezTo>
                  <a:cubicBezTo>
                    <a:pt x="6714062" y="16510"/>
                    <a:pt x="6746156" y="16510"/>
                    <a:pt x="6772902" y="16510"/>
                  </a:cubicBezTo>
                  <a:cubicBezTo>
                    <a:pt x="6801014" y="17780"/>
                    <a:pt x="6809904" y="20320"/>
                    <a:pt x="6820064" y="21590"/>
                  </a:cubicBezTo>
                  <a:close/>
                  <a:moveTo>
                    <a:pt x="6830224" y="3458604"/>
                  </a:moveTo>
                  <a:cubicBezTo>
                    <a:pt x="6831494" y="3442094"/>
                    <a:pt x="6832764" y="3429394"/>
                    <a:pt x="6832764" y="3416694"/>
                  </a:cubicBezTo>
                  <a:cubicBezTo>
                    <a:pt x="6831494" y="3266562"/>
                    <a:pt x="6830224" y="3124460"/>
                    <a:pt x="6830224" y="2971633"/>
                  </a:cubicBezTo>
                  <a:cubicBezTo>
                    <a:pt x="6830224" y="2901922"/>
                    <a:pt x="6832764" y="2832212"/>
                    <a:pt x="6831494" y="2762501"/>
                  </a:cubicBezTo>
                  <a:cubicBezTo>
                    <a:pt x="6831494" y="2698153"/>
                    <a:pt x="6830224" y="2631124"/>
                    <a:pt x="6828954" y="2566775"/>
                  </a:cubicBezTo>
                  <a:cubicBezTo>
                    <a:pt x="6823874" y="2467572"/>
                    <a:pt x="6812444" y="413792"/>
                    <a:pt x="6812444" y="314588"/>
                  </a:cubicBezTo>
                  <a:cubicBezTo>
                    <a:pt x="6809904" y="231472"/>
                    <a:pt x="6807364" y="145674"/>
                    <a:pt x="6804824" y="63500"/>
                  </a:cubicBezTo>
                  <a:cubicBezTo>
                    <a:pt x="6803554" y="44450"/>
                    <a:pt x="6802284" y="43180"/>
                    <a:pt x="6756854" y="41910"/>
                  </a:cubicBezTo>
                  <a:cubicBezTo>
                    <a:pt x="6740807" y="41910"/>
                    <a:pt x="6730109" y="41910"/>
                    <a:pt x="6714062" y="40640"/>
                  </a:cubicBezTo>
                  <a:cubicBezTo>
                    <a:pt x="6580335" y="36830"/>
                    <a:pt x="6441259" y="31750"/>
                    <a:pt x="6307532" y="30480"/>
                  </a:cubicBezTo>
                  <a:cubicBezTo>
                    <a:pt x="5981239" y="26670"/>
                    <a:pt x="5649597" y="25400"/>
                    <a:pt x="5323304" y="22860"/>
                  </a:cubicBezTo>
                  <a:cubicBezTo>
                    <a:pt x="5275162" y="22860"/>
                    <a:pt x="5221672" y="22860"/>
                    <a:pt x="5173530" y="22860"/>
                  </a:cubicBezTo>
                  <a:cubicBezTo>
                    <a:pt x="5093294" y="22860"/>
                    <a:pt x="5013058" y="22860"/>
                    <a:pt x="4938171" y="22860"/>
                  </a:cubicBezTo>
                  <a:cubicBezTo>
                    <a:pt x="4767001" y="22860"/>
                    <a:pt x="4595831" y="22860"/>
                    <a:pt x="4430010" y="24130"/>
                  </a:cubicBezTo>
                  <a:cubicBezTo>
                    <a:pt x="4285585" y="25400"/>
                    <a:pt x="1851759" y="29210"/>
                    <a:pt x="1707334" y="29210"/>
                  </a:cubicBezTo>
                  <a:cubicBezTo>
                    <a:pt x="1471975" y="29210"/>
                    <a:pt x="1236616" y="26670"/>
                    <a:pt x="1001257" y="33020"/>
                  </a:cubicBezTo>
                  <a:cubicBezTo>
                    <a:pt x="878229" y="36830"/>
                    <a:pt x="760549" y="36830"/>
                    <a:pt x="642870" y="38100"/>
                  </a:cubicBezTo>
                  <a:cubicBezTo>
                    <a:pt x="439605" y="41910"/>
                    <a:pt x="236341" y="45720"/>
                    <a:pt x="45935" y="50800"/>
                  </a:cubicBezTo>
                  <a:cubicBezTo>
                    <a:pt x="33235" y="50800"/>
                    <a:pt x="30695" y="53340"/>
                    <a:pt x="29425" y="73282"/>
                  </a:cubicBezTo>
                  <a:cubicBezTo>
                    <a:pt x="28155" y="121543"/>
                    <a:pt x="28155" y="169805"/>
                    <a:pt x="26885" y="218066"/>
                  </a:cubicBezTo>
                  <a:cubicBezTo>
                    <a:pt x="25615" y="298501"/>
                    <a:pt x="23075" y="376255"/>
                    <a:pt x="21805" y="456690"/>
                  </a:cubicBezTo>
                  <a:cubicBezTo>
                    <a:pt x="16725" y="542488"/>
                    <a:pt x="23075" y="2639167"/>
                    <a:pt x="25615" y="2724965"/>
                  </a:cubicBezTo>
                  <a:cubicBezTo>
                    <a:pt x="25615" y="2816125"/>
                    <a:pt x="25615" y="2909966"/>
                    <a:pt x="26885" y="3001126"/>
                  </a:cubicBezTo>
                  <a:cubicBezTo>
                    <a:pt x="26885" y="3068155"/>
                    <a:pt x="29425" y="3135185"/>
                    <a:pt x="29425" y="3202214"/>
                  </a:cubicBezTo>
                  <a:cubicBezTo>
                    <a:pt x="29425" y="3274606"/>
                    <a:pt x="29425" y="3346998"/>
                    <a:pt x="28155" y="3416694"/>
                  </a:cubicBezTo>
                  <a:cubicBezTo>
                    <a:pt x="28155" y="3420504"/>
                    <a:pt x="28155" y="3423044"/>
                    <a:pt x="28155" y="3426854"/>
                  </a:cubicBezTo>
                  <a:cubicBezTo>
                    <a:pt x="28155" y="3437014"/>
                    <a:pt x="31965" y="3440824"/>
                    <a:pt x="40855" y="3440824"/>
                  </a:cubicBezTo>
                  <a:cubicBezTo>
                    <a:pt x="81218" y="3440824"/>
                    <a:pt x="156105" y="3442094"/>
                    <a:pt x="225643" y="3442094"/>
                  </a:cubicBezTo>
                  <a:cubicBezTo>
                    <a:pt x="327275" y="3442094"/>
                    <a:pt x="434256" y="3439554"/>
                    <a:pt x="535889" y="3442094"/>
                  </a:cubicBezTo>
                  <a:cubicBezTo>
                    <a:pt x="701710" y="3445904"/>
                    <a:pt x="867531" y="3448444"/>
                    <a:pt x="1033352" y="3447174"/>
                  </a:cubicBezTo>
                  <a:cubicBezTo>
                    <a:pt x="1140333" y="3445904"/>
                    <a:pt x="1241965" y="3448444"/>
                    <a:pt x="1348947" y="3448444"/>
                  </a:cubicBezTo>
                  <a:cubicBezTo>
                    <a:pt x="1504070" y="3448444"/>
                    <a:pt x="1659193" y="3447174"/>
                    <a:pt x="1814316" y="3448444"/>
                  </a:cubicBezTo>
                  <a:cubicBezTo>
                    <a:pt x="2044326" y="3449714"/>
                    <a:pt x="4569085" y="3439554"/>
                    <a:pt x="4804445" y="3442094"/>
                  </a:cubicBezTo>
                  <a:cubicBezTo>
                    <a:pt x="4906077" y="3443364"/>
                    <a:pt x="5007709" y="3444634"/>
                    <a:pt x="5103992" y="3444634"/>
                  </a:cubicBezTo>
                  <a:cubicBezTo>
                    <a:pt x="5280512" y="3447174"/>
                    <a:pt x="5451681" y="3443364"/>
                    <a:pt x="5628201" y="3447174"/>
                  </a:cubicBezTo>
                  <a:cubicBezTo>
                    <a:pt x="5772625" y="3449714"/>
                    <a:pt x="5917050" y="3449714"/>
                    <a:pt x="6061475" y="3452254"/>
                  </a:cubicBezTo>
                  <a:cubicBezTo>
                    <a:pt x="6275438" y="3456064"/>
                    <a:pt x="6489401" y="3458604"/>
                    <a:pt x="6703363" y="3459874"/>
                  </a:cubicBezTo>
                  <a:cubicBezTo>
                    <a:pt x="6783599" y="3459874"/>
                    <a:pt x="6809904" y="3458604"/>
                    <a:pt x="6830224" y="3458604"/>
                  </a:cubicBezTo>
                  <a:close/>
                </a:path>
              </a:pathLst>
            </a:custGeom>
            <a:solidFill>
              <a:srgbClr val="000000"/>
            </a:solidFill>
          </p:spPr>
          <p:txBody>
            <a:bodyPr/>
            <a:lstStyle/>
            <a:p>
              <a:endParaRPr lang="en-SG"/>
            </a:p>
          </p:txBody>
        </p:sp>
      </p:grpSp>
      <p:sp>
        <p:nvSpPr>
          <p:cNvPr id="5" name="Freeform 5"/>
          <p:cNvSpPr/>
          <p:nvPr/>
        </p:nvSpPr>
        <p:spPr>
          <a:xfrm rot="723366">
            <a:off x="16539428" y="8608329"/>
            <a:ext cx="1439743" cy="1593812"/>
          </a:xfrm>
          <a:custGeom>
            <a:avLst/>
            <a:gdLst/>
            <a:ahLst/>
            <a:cxnLst/>
            <a:rect l="l" t="t" r="r" b="b"/>
            <a:pathLst>
              <a:path w="1439743" h="1593812">
                <a:moveTo>
                  <a:pt x="0" y="0"/>
                </a:moveTo>
                <a:lnTo>
                  <a:pt x="1439744" y="0"/>
                </a:lnTo>
                <a:lnTo>
                  <a:pt x="1439744" y="1593812"/>
                </a:lnTo>
                <a:lnTo>
                  <a:pt x="0" y="1593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6" name="Freeform 6"/>
          <p:cNvSpPr/>
          <p:nvPr/>
        </p:nvSpPr>
        <p:spPr>
          <a:xfrm rot="1072799">
            <a:off x="17172496" y="2235913"/>
            <a:ext cx="1658665" cy="1392588"/>
          </a:xfrm>
          <a:custGeom>
            <a:avLst/>
            <a:gdLst/>
            <a:ahLst/>
            <a:cxnLst/>
            <a:rect l="l" t="t" r="r" b="b"/>
            <a:pathLst>
              <a:path w="1658665" h="1392588">
                <a:moveTo>
                  <a:pt x="0" y="0"/>
                </a:moveTo>
                <a:lnTo>
                  <a:pt x="1658665" y="0"/>
                </a:lnTo>
                <a:lnTo>
                  <a:pt x="1658665" y="1392587"/>
                </a:lnTo>
                <a:lnTo>
                  <a:pt x="0" y="13925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7" name="Freeform 7"/>
          <p:cNvSpPr/>
          <p:nvPr/>
        </p:nvSpPr>
        <p:spPr>
          <a:xfrm rot="-513372">
            <a:off x="228604" y="4328815"/>
            <a:ext cx="1315425" cy="1518528"/>
          </a:xfrm>
          <a:custGeom>
            <a:avLst/>
            <a:gdLst/>
            <a:ahLst/>
            <a:cxnLst/>
            <a:rect l="l" t="t" r="r" b="b"/>
            <a:pathLst>
              <a:path w="1315425" h="1518528">
                <a:moveTo>
                  <a:pt x="0" y="0"/>
                </a:moveTo>
                <a:lnTo>
                  <a:pt x="1315425" y="0"/>
                </a:lnTo>
                <a:lnTo>
                  <a:pt x="1315425" y="1518528"/>
                </a:lnTo>
                <a:lnTo>
                  <a:pt x="0" y="15185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8" name="Freeform 8"/>
          <p:cNvSpPr/>
          <p:nvPr/>
        </p:nvSpPr>
        <p:spPr>
          <a:xfrm rot="-7509634">
            <a:off x="7245" y="9124936"/>
            <a:ext cx="2446003" cy="985870"/>
          </a:xfrm>
          <a:custGeom>
            <a:avLst/>
            <a:gdLst/>
            <a:ahLst/>
            <a:cxnLst/>
            <a:rect l="l" t="t" r="r" b="b"/>
            <a:pathLst>
              <a:path w="2446003" h="985870">
                <a:moveTo>
                  <a:pt x="0" y="0"/>
                </a:moveTo>
                <a:lnTo>
                  <a:pt x="2446002" y="0"/>
                </a:lnTo>
                <a:lnTo>
                  <a:pt x="2446002" y="985870"/>
                </a:lnTo>
                <a:lnTo>
                  <a:pt x="0" y="985870"/>
                </a:lnTo>
                <a:lnTo>
                  <a:pt x="0" y="0"/>
                </a:lnTo>
                <a:close/>
              </a:path>
            </a:pathLst>
          </a:custGeom>
          <a:blipFill>
            <a:blip r:embed="rId8">
              <a:extLst>
                <a:ext uri="{96DAC541-7B7A-43D3-8B79-37D633B846F1}">
                  <asvg:svgBlip xmlns:asvg="http://schemas.microsoft.com/office/drawing/2016/SVG/main" r:embed="rId9"/>
                </a:ext>
              </a:extLst>
            </a:blip>
            <a:stretch>
              <a:fillRect b="-124197"/>
            </a:stretch>
          </a:blipFill>
        </p:spPr>
        <p:txBody>
          <a:bodyPr/>
          <a:lstStyle/>
          <a:p>
            <a:endParaRPr lang="en-SG"/>
          </a:p>
        </p:txBody>
      </p:sp>
      <p:sp>
        <p:nvSpPr>
          <p:cNvPr id="9" name="Freeform 9"/>
          <p:cNvSpPr/>
          <p:nvPr/>
        </p:nvSpPr>
        <p:spPr>
          <a:xfrm rot="-7287153" flipV="1">
            <a:off x="15671866" y="824679"/>
            <a:ext cx="2497780" cy="1006739"/>
          </a:xfrm>
          <a:custGeom>
            <a:avLst/>
            <a:gdLst/>
            <a:ahLst/>
            <a:cxnLst/>
            <a:rect l="l" t="t" r="r" b="b"/>
            <a:pathLst>
              <a:path w="2497780" h="1006739">
                <a:moveTo>
                  <a:pt x="0" y="1006739"/>
                </a:moveTo>
                <a:lnTo>
                  <a:pt x="2497780" y="1006739"/>
                </a:lnTo>
                <a:lnTo>
                  <a:pt x="2497780" y="0"/>
                </a:lnTo>
                <a:lnTo>
                  <a:pt x="0" y="0"/>
                </a:lnTo>
                <a:lnTo>
                  <a:pt x="0" y="1006739"/>
                </a:lnTo>
                <a:close/>
              </a:path>
            </a:pathLst>
          </a:custGeom>
          <a:blipFill>
            <a:blip r:embed="rId8">
              <a:extLst>
                <a:ext uri="{96DAC541-7B7A-43D3-8B79-37D633B846F1}">
                  <asvg:svgBlip xmlns:asvg="http://schemas.microsoft.com/office/drawing/2016/SVG/main" r:embed="rId9"/>
                </a:ext>
              </a:extLst>
            </a:blip>
            <a:stretch>
              <a:fillRect b="-124197"/>
            </a:stretch>
          </a:blipFill>
        </p:spPr>
        <p:txBody>
          <a:bodyPr/>
          <a:lstStyle/>
          <a:p>
            <a:endParaRPr lang="en-SG"/>
          </a:p>
        </p:txBody>
      </p:sp>
      <p:sp>
        <p:nvSpPr>
          <p:cNvPr id="10" name="Freeform 10"/>
          <p:cNvSpPr/>
          <p:nvPr/>
        </p:nvSpPr>
        <p:spPr>
          <a:xfrm>
            <a:off x="1548602" y="1791582"/>
            <a:ext cx="15153856" cy="7466718"/>
          </a:xfrm>
          <a:custGeom>
            <a:avLst/>
            <a:gdLst/>
            <a:ahLst/>
            <a:cxnLst/>
            <a:rect l="l" t="t" r="r" b="b"/>
            <a:pathLst>
              <a:path w="15153856" h="7466718">
                <a:moveTo>
                  <a:pt x="0" y="0"/>
                </a:moveTo>
                <a:lnTo>
                  <a:pt x="15153856" y="0"/>
                </a:lnTo>
                <a:lnTo>
                  <a:pt x="15153856" y="7466718"/>
                </a:lnTo>
                <a:lnTo>
                  <a:pt x="0" y="7466718"/>
                </a:lnTo>
                <a:lnTo>
                  <a:pt x="0" y="0"/>
                </a:lnTo>
                <a:close/>
              </a:path>
            </a:pathLst>
          </a:custGeom>
          <a:blipFill>
            <a:blip r:embed="rId10"/>
            <a:stretch>
              <a:fillRect/>
            </a:stretch>
          </a:blipFill>
        </p:spPr>
        <p:txBody>
          <a:bodyPr/>
          <a:lstStyle/>
          <a:p>
            <a:endParaRPr lang="en-SG"/>
          </a:p>
        </p:txBody>
      </p:sp>
      <p:sp>
        <p:nvSpPr>
          <p:cNvPr id="11" name="TextBox 11"/>
          <p:cNvSpPr txBox="1"/>
          <p:nvPr/>
        </p:nvSpPr>
        <p:spPr>
          <a:xfrm>
            <a:off x="1548602" y="287920"/>
            <a:ext cx="8811346" cy="1144889"/>
          </a:xfrm>
          <a:prstGeom prst="rect">
            <a:avLst/>
          </a:prstGeom>
        </p:spPr>
        <p:txBody>
          <a:bodyPr lIns="0" tIns="0" rIns="0" bIns="0" rtlCol="0" anchor="t">
            <a:spAutoFit/>
          </a:bodyPr>
          <a:lstStyle/>
          <a:p>
            <a:pPr algn="ctr">
              <a:lnSpc>
                <a:spcPts val="7020"/>
              </a:lnSpc>
            </a:pPr>
            <a:r>
              <a:rPr lang="en-US" sz="7800" b="1">
                <a:solidFill>
                  <a:srgbClr val="000000"/>
                </a:solidFill>
                <a:latin typeface="Gaegu Bold"/>
                <a:ea typeface="Gaegu Bold"/>
                <a:cs typeface="Gaegu Bold"/>
                <a:sym typeface="Gaegu Bold"/>
              </a:rPr>
              <a:t>BALDWIN BIKES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34504">
            <a:off x="14021973" y="3262298"/>
            <a:ext cx="2055426" cy="747428"/>
          </a:xfrm>
          <a:custGeom>
            <a:avLst/>
            <a:gdLst/>
            <a:ahLst/>
            <a:cxnLst/>
            <a:rect l="l" t="t" r="r" b="b"/>
            <a:pathLst>
              <a:path w="2055426" h="747428">
                <a:moveTo>
                  <a:pt x="0" y="0"/>
                </a:moveTo>
                <a:lnTo>
                  <a:pt x="2055426" y="0"/>
                </a:lnTo>
                <a:lnTo>
                  <a:pt x="2055426" y="747428"/>
                </a:lnTo>
                <a:lnTo>
                  <a:pt x="0" y="747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a:off x="271885" y="66110"/>
            <a:ext cx="1765095" cy="2455784"/>
          </a:xfrm>
          <a:custGeom>
            <a:avLst/>
            <a:gdLst/>
            <a:ahLst/>
            <a:cxnLst/>
            <a:rect l="l" t="t" r="r" b="b"/>
            <a:pathLst>
              <a:path w="1765095" h="2455784">
                <a:moveTo>
                  <a:pt x="0" y="0"/>
                </a:moveTo>
                <a:lnTo>
                  <a:pt x="1765095" y="0"/>
                </a:lnTo>
                <a:lnTo>
                  <a:pt x="1765095" y="2455784"/>
                </a:lnTo>
                <a:lnTo>
                  <a:pt x="0" y="2455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a:off x="16814637" y="7699977"/>
            <a:ext cx="1346330" cy="2587023"/>
          </a:xfrm>
          <a:custGeom>
            <a:avLst/>
            <a:gdLst/>
            <a:ahLst/>
            <a:cxnLst/>
            <a:rect l="l" t="t" r="r" b="b"/>
            <a:pathLst>
              <a:path w="1346330" h="2587023">
                <a:moveTo>
                  <a:pt x="0" y="0"/>
                </a:moveTo>
                <a:lnTo>
                  <a:pt x="1346330" y="0"/>
                </a:lnTo>
                <a:lnTo>
                  <a:pt x="1346330" y="2587023"/>
                </a:lnTo>
                <a:lnTo>
                  <a:pt x="0" y="25870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5" name="Freeform 5"/>
          <p:cNvSpPr/>
          <p:nvPr/>
        </p:nvSpPr>
        <p:spPr>
          <a:xfrm rot="-599571">
            <a:off x="16764251" y="327747"/>
            <a:ext cx="990098" cy="1674584"/>
          </a:xfrm>
          <a:custGeom>
            <a:avLst/>
            <a:gdLst/>
            <a:ahLst/>
            <a:cxnLst/>
            <a:rect l="l" t="t" r="r" b="b"/>
            <a:pathLst>
              <a:path w="990098" h="1674584">
                <a:moveTo>
                  <a:pt x="0" y="0"/>
                </a:moveTo>
                <a:lnTo>
                  <a:pt x="990098" y="0"/>
                </a:lnTo>
                <a:lnTo>
                  <a:pt x="990098" y="1674584"/>
                </a:lnTo>
                <a:lnTo>
                  <a:pt x="0" y="16745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6" name="TextBox 6"/>
          <p:cNvSpPr txBox="1"/>
          <p:nvPr/>
        </p:nvSpPr>
        <p:spPr>
          <a:xfrm>
            <a:off x="7373451" y="4474874"/>
            <a:ext cx="5938118" cy="1123977"/>
          </a:xfrm>
          <a:prstGeom prst="rect">
            <a:avLst/>
          </a:prstGeom>
        </p:spPr>
        <p:txBody>
          <a:bodyPr lIns="0" tIns="0" rIns="0" bIns="0" rtlCol="0" anchor="t">
            <a:spAutoFit/>
          </a:bodyPr>
          <a:lstStyle/>
          <a:p>
            <a:pPr algn="l">
              <a:lnSpc>
                <a:spcPts val="7679"/>
              </a:lnSpc>
            </a:pPr>
            <a:r>
              <a:rPr lang="en-US" sz="6399">
                <a:solidFill>
                  <a:srgbClr val="000000"/>
                </a:solidFill>
                <a:latin typeface="Gaegu"/>
                <a:ea typeface="Gaegu"/>
                <a:cs typeface="Gaegu"/>
                <a:sym typeface="Gaegu"/>
              </a:rPr>
              <a:t>Recommendations</a:t>
            </a:r>
          </a:p>
        </p:txBody>
      </p:sp>
      <p:sp>
        <p:nvSpPr>
          <p:cNvPr id="7" name="Freeform 7"/>
          <p:cNvSpPr/>
          <p:nvPr/>
        </p:nvSpPr>
        <p:spPr>
          <a:xfrm>
            <a:off x="4976430" y="4257797"/>
            <a:ext cx="1870007" cy="1771406"/>
          </a:xfrm>
          <a:custGeom>
            <a:avLst/>
            <a:gdLst/>
            <a:ahLst/>
            <a:cxnLst/>
            <a:rect l="l" t="t" r="r" b="b"/>
            <a:pathLst>
              <a:path w="1870007" h="1771406">
                <a:moveTo>
                  <a:pt x="0" y="0"/>
                </a:moveTo>
                <a:lnTo>
                  <a:pt x="1870007" y="0"/>
                </a:lnTo>
                <a:lnTo>
                  <a:pt x="1870007" y="1771406"/>
                </a:lnTo>
                <a:lnTo>
                  <a:pt x="0" y="1771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8" name="TextBox 8"/>
          <p:cNvSpPr txBox="1"/>
          <p:nvPr/>
        </p:nvSpPr>
        <p:spPr>
          <a:xfrm>
            <a:off x="5338706" y="4812050"/>
            <a:ext cx="1023706" cy="663833"/>
          </a:xfrm>
          <a:prstGeom prst="rect">
            <a:avLst/>
          </a:prstGeom>
        </p:spPr>
        <p:txBody>
          <a:bodyPr lIns="0" tIns="0" rIns="0" bIns="0" rtlCol="0" anchor="t">
            <a:spAutoFit/>
          </a:bodyPr>
          <a:lstStyle/>
          <a:p>
            <a:pPr algn="ctr">
              <a:lnSpc>
                <a:spcPts val="3834"/>
              </a:lnSpc>
            </a:pPr>
            <a:r>
              <a:rPr lang="en-US" sz="4793">
                <a:solidFill>
                  <a:srgbClr val="000000"/>
                </a:solidFill>
                <a:latin typeface="Gaegu"/>
                <a:ea typeface="Gaegu"/>
                <a:cs typeface="Gaegu"/>
                <a:sym typeface="Gaegu"/>
              </a:rPr>
              <a:t>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2325" y="2371965"/>
            <a:ext cx="11914060" cy="6766193"/>
          </a:xfrm>
          <a:custGeom>
            <a:avLst/>
            <a:gdLst/>
            <a:ahLst/>
            <a:cxnLst/>
            <a:rect l="l" t="t" r="r" b="b"/>
            <a:pathLst>
              <a:path w="11914060" h="6766193">
                <a:moveTo>
                  <a:pt x="0" y="0"/>
                </a:moveTo>
                <a:lnTo>
                  <a:pt x="11914060" y="0"/>
                </a:lnTo>
                <a:lnTo>
                  <a:pt x="11914060" y="6766194"/>
                </a:lnTo>
                <a:lnTo>
                  <a:pt x="0" y="6766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rot="-2700000">
            <a:off x="3392059" y="762707"/>
            <a:ext cx="1259492" cy="1259492"/>
          </a:xfrm>
          <a:custGeom>
            <a:avLst/>
            <a:gdLst/>
            <a:ahLst/>
            <a:cxnLst/>
            <a:rect l="l" t="t" r="r" b="b"/>
            <a:pathLst>
              <a:path w="1259492" h="1259492">
                <a:moveTo>
                  <a:pt x="0" y="0"/>
                </a:moveTo>
                <a:lnTo>
                  <a:pt x="1259492" y="0"/>
                </a:lnTo>
                <a:lnTo>
                  <a:pt x="1259492" y="1259492"/>
                </a:lnTo>
                <a:lnTo>
                  <a:pt x="0" y="1259492"/>
                </a:lnTo>
                <a:lnTo>
                  <a:pt x="0" y="0"/>
                </a:lnTo>
                <a:close/>
              </a:path>
            </a:pathLst>
          </a:custGeom>
          <a:blipFill>
            <a:blip r:embed="rId4">
              <a:extLst>
                <a:ext uri="{96DAC541-7B7A-43D3-8B79-37D633B846F1}">
                  <asvg:svgBlip xmlns:asvg="http://schemas.microsoft.com/office/drawing/2016/SVG/main" r:embed="rId5"/>
                </a:ext>
              </a:extLst>
            </a:blip>
            <a:stretch>
              <a:fillRect l="-28307" t="-8416" r="-172773" b="-163650"/>
            </a:stretch>
          </a:blipFill>
        </p:spPr>
        <p:txBody>
          <a:bodyPr/>
          <a:lstStyle/>
          <a:p>
            <a:endParaRPr lang="en-SG"/>
          </a:p>
        </p:txBody>
      </p:sp>
      <p:sp>
        <p:nvSpPr>
          <p:cNvPr id="4" name="Freeform 4"/>
          <p:cNvSpPr/>
          <p:nvPr/>
        </p:nvSpPr>
        <p:spPr>
          <a:xfrm>
            <a:off x="526982" y="501858"/>
            <a:ext cx="1003436" cy="786329"/>
          </a:xfrm>
          <a:custGeom>
            <a:avLst/>
            <a:gdLst/>
            <a:ahLst/>
            <a:cxnLst/>
            <a:rect l="l" t="t" r="r" b="b"/>
            <a:pathLst>
              <a:path w="1003436" h="786329">
                <a:moveTo>
                  <a:pt x="0" y="0"/>
                </a:moveTo>
                <a:lnTo>
                  <a:pt x="1003436" y="0"/>
                </a:lnTo>
                <a:lnTo>
                  <a:pt x="1003436" y="786329"/>
                </a:lnTo>
                <a:lnTo>
                  <a:pt x="0" y="786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5" name="Freeform 5"/>
          <p:cNvSpPr/>
          <p:nvPr/>
        </p:nvSpPr>
        <p:spPr>
          <a:xfrm flipH="1">
            <a:off x="16575223" y="694980"/>
            <a:ext cx="1368155" cy="2425089"/>
          </a:xfrm>
          <a:custGeom>
            <a:avLst/>
            <a:gdLst/>
            <a:ahLst/>
            <a:cxnLst/>
            <a:rect l="l" t="t" r="r" b="b"/>
            <a:pathLst>
              <a:path w="1368155" h="2425089">
                <a:moveTo>
                  <a:pt x="1368154" y="0"/>
                </a:moveTo>
                <a:lnTo>
                  <a:pt x="0" y="0"/>
                </a:lnTo>
                <a:lnTo>
                  <a:pt x="0" y="2425090"/>
                </a:lnTo>
                <a:lnTo>
                  <a:pt x="1368154" y="2425090"/>
                </a:lnTo>
                <a:lnTo>
                  <a:pt x="13681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6" name="Freeform 6"/>
          <p:cNvSpPr/>
          <p:nvPr/>
        </p:nvSpPr>
        <p:spPr>
          <a:xfrm rot="-4473802" flipH="1">
            <a:off x="6433908" y="9103411"/>
            <a:ext cx="1445832" cy="1600552"/>
          </a:xfrm>
          <a:custGeom>
            <a:avLst/>
            <a:gdLst/>
            <a:ahLst/>
            <a:cxnLst/>
            <a:rect l="l" t="t" r="r" b="b"/>
            <a:pathLst>
              <a:path w="1445832" h="1600552">
                <a:moveTo>
                  <a:pt x="1445832" y="0"/>
                </a:moveTo>
                <a:lnTo>
                  <a:pt x="0" y="0"/>
                </a:lnTo>
                <a:lnTo>
                  <a:pt x="0" y="1600552"/>
                </a:lnTo>
                <a:lnTo>
                  <a:pt x="1445832" y="1600552"/>
                </a:lnTo>
                <a:lnTo>
                  <a:pt x="144583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a:p>
        </p:txBody>
      </p:sp>
      <p:sp>
        <p:nvSpPr>
          <p:cNvPr id="7" name="Freeform 7"/>
          <p:cNvSpPr/>
          <p:nvPr/>
        </p:nvSpPr>
        <p:spPr>
          <a:xfrm>
            <a:off x="14597704" y="9138159"/>
            <a:ext cx="2536390" cy="765529"/>
          </a:xfrm>
          <a:custGeom>
            <a:avLst/>
            <a:gdLst/>
            <a:ahLst/>
            <a:cxnLst/>
            <a:rect l="l" t="t" r="r" b="b"/>
            <a:pathLst>
              <a:path w="2536390" h="765529">
                <a:moveTo>
                  <a:pt x="0" y="0"/>
                </a:moveTo>
                <a:lnTo>
                  <a:pt x="2536389" y="0"/>
                </a:lnTo>
                <a:lnTo>
                  <a:pt x="2536389" y="765528"/>
                </a:lnTo>
                <a:lnTo>
                  <a:pt x="0" y="7655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SG"/>
          </a:p>
        </p:txBody>
      </p:sp>
      <p:sp>
        <p:nvSpPr>
          <p:cNvPr id="8" name="Freeform 8"/>
          <p:cNvSpPr/>
          <p:nvPr/>
        </p:nvSpPr>
        <p:spPr>
          <a:xfrm>
            <a:off x="12235506" y="0"/>
            <a:ext cx="2660878" cy="895023"/>
          </a:xfrm>
          <a:custGeom>
            <a:avLst/>
            <a:gdLst/>
            <a:ahLst/>
            <a:cxnLst/>
            <a:rect l="l" t="t" r="r" b="b"/>
            <a:pathLst>
              <a:path w="2660878" h="895023">
                <a:moveTo>
                  <a:pt x="0" y="0"/>
                </a:moveTo>
                <a:lnTo>
                  <a:pt x="2660879" y="0"/>
                </a:lnTo>
                <a:lnTo>
                  <a:pt x="2660879" y="895023"/>
                </a:lnTo>
                <a:lnTo>
                  <a:pt x="0" y="8950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SG"/>
          </a:p>
        </p:txBody>
      </p:sp>
      <p:sp>
        <p:nvSpPr>
          <p:cNvPr id="9" name="TextBox 9"/>
          <p:cNvSpPr txBox="1"/>
          <p:nvPr/>
        </p:nvSpPr>
        <p:spPr>
          <a:xfrm>
            <a:off x="4343400" y="476400"/>
            <a:ext cx="6178234" cy="1395703"/>
          </a:xfrm>
          <a:prstGeom prst="rect">
            <a:avLst/>
          </a:prstGeom>
        </p:spPr>
        <p:txBody>
          <a:bodyPr wrap="square" lIns="0" tIns="0" rIns="0" bIns="0" rtlCol="0" anchor="t">
            <a:spAutoFit/>
          </a:bodyPr>
          <a:lstStyle/>
          <a:p>
            <a:pPr algn="ctr">
              <a:lnSpc>
                <a:spcPts val="11899"/>
              </a:lnSpc>
            </a:pPr>
            <a:r>
              <a:rPr lang="en-US" sz="8499" b="1" dirty="0">
                <a:solidFill>
                  <a:srgbClr val="000000"/>
                </a:solidFill>
                <a:latin typeface="Gaegu Bold"/>
                <a:ea typeface="Gaegu Bold"/>
                <a:cs typeface="Gaegu Bold"/>
                <a:sym typeface="Gaegu Bold"/>
              </a:rPr>
              <a:t>OPERATIONAL</a:t>
            </a:r>
          </a:p>
        </p:txBody>
      </p:sp>
      <p:sp>
        <p:nvSpPr>
          <p:cNvPr id="10" name="Freeform 10"/>
          <p:cNvSpPr/>
          <p:nvPr/>
        </p:nvSpPr>
        <p:spPr>
          <a:xfrm rot="7900128">
            <a:off x="10167862" y="954325"/>
            <a:ext cx="1259492" cy="1259492"/>
          </a:xfrm>
          <a:custGeom>
            <a:avLst/>
            <a:gdLst/>
            <a:ahLst/>
            <a:cxnLst/>
            <a:rect l="l" t="t" r="r" b="b"/>
            <a:pathLst>
              <a:path w="1259492" h="1259492">
                <a:moveTo>
                  <a:pt x="0" y="0"/>
                </a:moveTo>
                <a:lnTo>
                  <a:pt x="1259492" y="0"/>
                </a:lnTo>
                <a:lnTo>
                  <a:pt x="1259492" y="1259491"/>
                </a:lnTo>
                <a:lnTo>
                  <a:pt x="0" y="1259491"/>
                </a:lnTo>
                <a:lnTo>
                  <a:pt x="0" y="0"/>
                </a:lnTo>
                <a:close/>
              </a:path>
            </a:pathLst>
          </a:custGeom>
          <a:blipFill>
            <a:blip r:embed="rId4">
              <a:extLst>
                <a:ext uri="{96DAC541-7B7A-43D3-8B79-37D633B846F1}">
                  <asvg:svgBlip xmlns:asvg="http://schemas.microsoft.com/office/drawing/2016/SVG/main" r:embed="rId5"/>
                </a:ext>
              </a:extLst>
            </a:blip>
            <a:stretch>
              <a:fillRect l="-28307" t="-8416" r="-172773" b="-163650"/>
            </a:stretch>
          </a:blipFill>
        </p:spPr>
        <p:txBody>
          <a:bodyPr/>
          <a:lstStyle/>
          <a:p>
            <a:endParaRPr lang="en-SG"/>
          </a:p>
        </p:txBody>
      </p:sp>
      <p:sp>
        <p:nvSpPr>
          <p:cNvPr id="11" name="TextBox 11"/>
          <p:cNvSpPr txBox="1"/>
          <p:nvPr/>
        </p:nvSpPr>
        <p:spPr>
          <a:xfrm>
            <a:off x="3709988" y="3789737"/>
            <a:ext cx="10458734" cy="3778250"/>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Gaegu"/>
                <a:ea typeface="Gaegu"/>
                <a:cs typeface="Gaegu"/>
                <a:sym typeface="Gaegu"/>
              </a:rPr>
              <a:t>Reduce replenishment for consistently overstocked, low-demand products</a:t>
            </a:r>
          </a:p>
          <a:p>
            <a:pPr marL="755651" lvl="1" indent="-377825" algn="l">
              <a:lnSpc>
                <a:spcPts val="4900"/>
              </a:lnSpc>
              <a:buFont typeface="Arial"/>
              <a:buChar char="•"/>
            </a:pPr>
            <a:r>
              <a:rPr lang="en-US" sz="3500">
                <a:solidFill>
                  <a:srgbClr val="000000"/>
                </a:solidFill>
                <a:latin typeface="Gaegu"/>
                <a:ea typeface="Gaegu"/>
                <a:cs typeface="Gaegu"/>
                <a:sym typeface="Gaegu"/>
              </a:rPr>
              <a:t>Redistribute excess stock across stores if demand exists elsewhere</a:t>
            </a:r>
          </a:p>
          <a:p>
            <a:pPr marL="755651" lvl="1" indent="-377825" algn="l">
              <a:lnSpc>
                <a:spcPts val="4900"/>
              </a:lnSpc>
              <a:buFont typeface="Arial"/>
              <a:buChar char="•"/>
            </a:pPr>
            <a:r>
              <a:rPr lang="en-US" sz="3500">
                <a:solidFill>
                  <a:srgbClr val="000000"/>
                </a:solidFill>
                <a:latin typeface="Gaegu"/>
                <a:ea typeface="Gaegu"/>
                <a:cs typeface="Gaegu"/>
                <a:sym typeface="Gaegu"/>
              </a:rPr>
              <a:t>Apply moderate restocking for low-stock items with consistent demand</a:t>
            </a:r>
          </a:p>
        </p:txBody>
      </p:sp>
      <p:sp>
        <p:nvSpPr>
          <p:cNvPr id="12" name="Freeform 12"/>
          <p:cNvSpPr/>
          <p:nvPr/>
        </p:nvSpPr>
        <p:spPr>
          <a:xfrm rot="-217052">
            <a:off x="1080704" y="8294277"/>
            <a:ext cx="1246131" cy="1687763"/>
          </a:xfrm>
          <a:custGeom>
            <a:avLst/>
            <a:gdLst/>
            <a:ahLst/>
            <a:cxnLst/>
            <a:rect l="l" t="t" r="r" b="b"/>
            <a:pathLst>
              <a:path w="1246131" h="1687763">
                <a:moveTo>
                  <a:pt x="0" y="0"/>
                </a:moveTo>
                <a:lnTo>
                  <a:pt x="1246132" y="0"/>
                </a:lnTo>
                <a:lnTo>
                  <a:pt x="1246132" y="1687763"/>
                </a:lnTo>
                <a:lnTo>
                  <a:pt x="0" y="168776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SG"/>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82325" y="2371965"/>
            <a:ext cx="11914060" cy="6766193"/>
          </a:xfrm>
          <a:custGeom>
            <a:avLst/>
            <a:gdLst/>
            <a:ahLst/>
            <a:cxnLst/>
            <a:rect l="l" t="t" r="r" b="b"/>
            <a:pathLst>
              <a:path w="11914060" h="6766193">
                <a:moveTo>
                  <a:pt x="0" y="0"/>
                </a:moveTo>
                <a:lnTo>
                  <a:pt x="11914060" y="0"/>
                </a:lnTo>
                <a:lnTo>
                  <a:pt x="11914060" y="6766194"/>
                </a:lnTo>
                <a:lnTo>
                  <a:pt x="0" y="67661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rot="-2700000">
            <a:off x="3392059" y="762707"/>
            <a:ext cx="1259492" cy="1259492"/>
          </a:xfrm>
          <a:custGeom>
            <a:avLst/>
            <a:gdLst/>
            <a:ahLst/>
            <a:cxnLst/>
            <a:rect l="l" t="t" r="r" b="b"/>
            <a:pathLst>
              <a:path w="1259492" h="1259492">
                <a:moveTo>
                  <a:pt x="0" y="0"/>
                </a:moveTo>
                <a:lnTo>
                  <a:pt x="1259492" y="0"/>
                </a:lnTo>
                <a:lnTo>
                  <a:pt x="1259492" y="1259492"/>
                </a:lnTo>
                <a:lnTo>
                  <a:pt x="0" y="1259492"/>
                </a:lnTo>
                <a:lnTo>
                  <a:pt x="0" y="0"/>
                </a:lnTo>
                <a:close/>
              </a:path>
            </a:pathLst>
          </a:custGeom>
          <a:blipFill>
            <a:blip r:embed="rId4">
              <a:extLst>
                <a:ext uri="{96DAC541-7B7A-43D3-8B79-37D633B846F1}">
                  <asvg:svgBlip xmlns:asvg="http://schemas.microsoft.com/office/drawing/2016/SVG/main" r:embed="rId5"/>
                </a:ext>
              </a:extLst>
            </a:blip>
            <a:stretch>
              <a:fillRect l="-28307" t="-8416" r="-172773" b="-163650"/>
            </a:stretch>
          </a:blipFill>
        </p:spPr>
        <p:txBody>
          <a:bodyPr/>
          <a:lstStyle/>
          <a:p>
            <a:endParaRPr lang="en-SG"/>
          </a:p>
        </p:txBody>
      </p:sp>
      <p:sp>
        <p:nvSpPr>
          <p:cNvPr id="4" name="Freeform 4"/>
          <p:cNvSpPr/>
          <p:nvPr/>
        </p:nvSpPr>
        <p:spPr>
          <a:xfrm>
            <a:off x="526982" y="501858"/>
            <a:ext cx="1003436" cy="786329"/>
          </a:xfrm>
          <a:custGeom>
            <a:avLst/>
            <a:gdLst/>
            <a:ahLst/>
            <a:cxnLst/>
            <a:rect l="l" t="t" r="r" b="b"/>
            <a:pathLst>
              <a:path w="1003436" h="786329">
                <a:moveTo>
                  <a:pt x="0" y="0"/>
                </a:moveTo>
                <a:lnTo>
                  <a:pt x="1003436" y="0"/>
                </a:lnTo>
                <a:lnTo>
                  <a:pt x="1003436" y="786329"/>
                </a:lnTo>
                <a:lnTo>
                  <a:pt x="0" y="786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5" name="Freeform 5"/>
          <p:cNvSpPr/>
          <p:nvPr/>
        </p:nvSpPr>
        <p:spPr>
          <a:xfrm flipH="1">
            <a:off x="16575223" y="694980"/>
            <a:ext cx="1368155" cy="2425089"/>
          </a:xfrm>
          <a:custGeom>
            <a:avLst/>
            <a:gdLst/>
            <a:ahLst/>
            <a:cxnLst/>
            <a:rect l="l" t="t" r="r" b="b"/>
            <a:pathLst>
              <a:path w="1368155" h="2425089">
                <a:moveTo>
                  <a:pt x="1368154" y="0"/>
                </a:moveTo>
                <a:lnTo>
                  <a:pt x="0" y="0"/>
                </a:lnTo>
                <a:lnTo>
                  <a:pt x="0" y="2425090"/>
                </a:lnTo>
                <a:lnTo>
                  <a:pt x="1368154" y="2425090"/>
                </a:lnTo>
                <a:lnTo>
                  <a:pt x="13681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6" name="Freeform 6"/>
          <p:cNvSpPr/>
          <p:nvPr/>
        </p:nvSpPr>
        <p:spPr>
          <a:xfrm rot="-4473802" flipH="1">
            <a:off x="6433908" y="9103411"/>
            <a:ext cx="1445832" cy="1600552"/>
          </a:xfrm>
          <a:custGeom>
            <a:avLst/>
            <a:gdLst/>
            <a:ahLst/>
            <a:cxnLst/>
            <a:rect l="l" t="t" r="r" b="b"/>
            <a:pathLst>
              <a:path w="1445832" h="1600552">
                <a:moveTo>
                  <a:pt x="1445832" y="0"/>
                </a:moveTo>
                <a:lnTo>
                  <a:pt x="0" y="0"/>
                </a:lnTo>
                <a:lnTo>
                  <a:pt x="0" y="1600552"/>
                </a:lnTo>
                <a:lnTo>
                  <a:pt x="1445832" y="1600552"/>
                </a:lnTo>
                <a:lnTo>
                  <a:pt x="144583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a:p>
        </p:txBody>
      </p:sp>
      <p:sp>
        <p:nvSpPr>
          <p:cNvPr id="7" name="Freeform 7"/>
          <p:cNvSpPr/>
          <p:nvPr/>
        </p:nvSpPr>
        <p:spPr>
          <a:xfrm>
            <a:off x="14597704" y="9138159"/>
            <a:ext cx="2536390" cy="765529"/>
          </a:xfrm>
          <a:custGeom>
            <a:avLst/>
            <a:gdLst/>
            <a:ahLst/>
            <a:cxnLst/>
            <a:rect l="l" t="t" r="r" b="b"/>
            <a:pathLst>
              <a:path w="2536390" h="765529">
                <a:moveTo>
                  <a:pt x="0" y="0"/>
                </a:moveTo>
                <a:lnTo>
                  <a:pt x="2536389" y="0"/>
                </a:lnTo>
                <a:lnTo>
                  <a:pt x="2536389" y="765528"/>
                </a:lnTo>
                <a:lnTo>
                  <a:pt x="0" y="7655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SG"/>
          </a:p>
        </p:txBody>
      </p:sp>
      <p:sp>
        <p:nvSpPr>
          <p:cNvPr id="8" name="Freeform 8"/>
          <p:cNvSpPr/>
          <p:nvPr/>
        </p:nvSpPr>
        <p:spPr>
          <a:xfrm>
            <a:off x="12235506" y="0"/>
            <a:ext cx="2660878" cy="895023"/>
          </a:xfrm>
          <a:custGeom>
            <a:avLst/>
            <a:gdLst/>
            <a:ahLst/>
            <a:cxnLst/>
            <a:rect l="l" t="t" r="r" b="b"/>
            <a:pathLst>
              <a:path w="2660878" h="895023">
                <a:moveTo>
                  <a:pt x="0" y="0"/>
                </a:moveTo>
                <a:lnTo>
                  <a:pt x="2660879" y="0"/>
                </a:lnTo>
                <a:lnTo>
                  <a:pt x="2660879" y="895023"/>
                </a:lnTo>
                <a:lnTo>
                  <a:pt x="0" y="8950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SG"/>
          </a:p>
        </p:txBody>
      </p:sp>
      <p:sp>
        <p:nvSpPr>
          <p:cNvPr id="9" name="TextBox 9"/>
          <p:cNvSpPr txBox="1"/>
          <p:nvPr/>
        </p:nvSpPr>
        <p:spPr>
          <a:xfrm>
            <a:off x="5049471" y="476400"/>
            <a:ext cx="4947270" cy="1651001"/>
          </a:xfrm>
          <a:prstGeom prst="rect">
            <a:avLst/>
          </a:prstGeom>
        </p:spPr>
        <p:txBody>
          <a:bodyPr lIns="0" tIns="0" rIns="0" bIns="0" rtlCol="0" anchor="t">
            <a:spAutoFit/>
          </a:bodyPr>
          <a:lstStyle/>
          <a:p>
            <a:pPr algn="ctr">
              <a:lnSpc>
                <a:spcPts val="11899"/>
              </a:lnSpc>
            </a:pPr>
            <a:r>
              <a:rPr lang="en-US" sz="8499" b="1">
                <a:solidFill>
                  <a:srgbClr val="000000"/>
                </a:solidFill>
                <a:latin typeface="Gaegu Bold"/>
                <a:ea typeface="Gaegu Bold"/>
                <a:cs typeface="Gaegu Bold"/>
                <a:sym typeface="Gaegu Bold"/>
              </a:rPr>
              <a:t>STRATEGIC</a:t>
            </a:r>
          </a:p>
        </p:txBody>
      </p:sp>
      <p:sp>
        <p:nvSpPr>
          <p:cNvPr id="10" name="Freeform 10"/>
          <p:cNvSpPr/>
          <p:nvPr/>
        </p:nvSpPr>
        <p:spPr>
          <a:xfrm rot="7900128">
            <a:off x="10167862" y="954325"/>
            <a:ext cx="1259492" cy="1259492"/>
          </a:xfrm>
          <a:custGeom>
            <a:avLst/>
            <a:gdLst/>
            <a:ahLst/>
            <a:cxnLst/>
            <a:rect l="l" t="t" r="r" b="b"/>
            <a:pathLst>
              <a:path w="1259492" h="1259492">
                <a:moveTo>
                  <a:pt x="0" y="0"/>
                </a:moveTo>
                <a:lnTo>
                  <a:pt x="1259492" y="0"/>
                </a:lnTo>
                <a:lnTo>
                  <a:pt x="1259492" y="1259491"/>
                </a:lnTo>
                <a:lnTo>
                  <a:pt x="0" y="1259491"/>
                </a:lnTo>
                <a:lnTo>
                  <a:pt x="0" y="0"/>
                </a:lnTo>
                <a:close/>
              </a:path>
            </a:pathLst>
          </a:custGeom>
          <a:blipFill>
            <a:blip r:embed="rId4">
              <a:extLst>
                <a:ext uri="{96DAC541-7B7A-43D3-8B79-37D633B846F1}">
                  <asvg:svgBlip xmlns:asvg="http://schemas.microsoft.com/office/drawing/2016/SVG/main" r:embed="rId5"/>
                </a:ext>
              </a:extLst>
            </a:blip>
            <a:stretch>
              <a:fillRect l="-28307" t="-8416" r="-172773" b="-163650"/>
            </a:stretch>
          </a:blipFill>
        </p:spPr>
        <p:txBody>
          <a:bodyPr/>
          <a:lstStyle/>
          <a:p>
            <a:endParaRPr lang="en-SG"/>
          </a:p>
        </p:txBody>
      </p:sp>
      <p:sp>
        <p:nvSpPr>
          <p:cNvPr id="11" name="TextBox 11"/>
          <p:cNvSpPr txBox="1"/>
          <p:nvPr/>
        </p:nvSpPr>
        <p:spPr>
          <a:xfrm>
            <a:off x="3709988" y="3789737"/>
            <a:ext cx="10458734" cy="3778250"/>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000000"/>
                </a:solidFill>
                <a:latin typeface="Gaegu"/>
                <a:ea typeface="Gaegu"/>
                <a:cs typeface="Gaegu"/>
                <a:sym typeface="Gaegu"/>
              </a:rPr>
              <a:t>Move towards demand-driven inventory planning</a:t>
            </a:r>
          </a:p>
          <a:p>
            <a:pPr marL="755651" lvl="1" indent="-377825" algn="l">
              <a:lnSpc>
                <a:spcPts val="4900"/>
              </a:lnSpc>
              <a:buFont typeface="Arial"/>
              <a:buChar char="•"/>
            </a:pPr>
            <a:r>
              <a:rPr lang="en-US" sz="3500">
                <a:solidFill>
                  <a:srgbClr val="000000"/>
                </a:solidFill>
                <a:latin typeface="Gaegu"/>
                <a:ea typeface="Gaegu"/>
                <a:cs typeface="Gaegu"/>
                <a:sym typeface="Gaegu"/>
              </a:rPr>
              <a:t>Use stock_status as an early warning indicator</a:t>
            </a:r>
          </a:p>
          <a:p>
            <a:pPr marL="755651" lvl="1" indent="-377825" algn="l">
              <a:lnSpc>
                <a:spcPts val="4900"/>
              </a:lnSpc>
              <a:buFont typeface="Arial"/>
              <a:buChar char="•"/>
            </a:pPr>
            <a:r>
              <a:rPr lang="en-US" sz="3500">
                <a:solidFill>
                  <a:srgbClr val="000000"/>
                </a:solidFill>
                <a:latin typeface="Gaegu"/>
                <a:ea typeface="Gaegu"/>
                <a:cs typeface="Gaegu"/>
                <a:sym typeface="Gaegu"/>
              </a:rPr>
              <a:t>Monitor brand &amp; category performance at store level</a:t>
            </a:r>
          </a:p>
          <a:p>
            <a:pPr marL="755651" lvl="1" indent="-377825" algn="l">
              <a:lnSpc>
                <a:spcPts val="4900"/>
              </a:lnSpc>
              <a:buFont typeface="Arial"/>
              <a:buChar char="•"/>
            </a:pPr>
            <a:r>
              <a:rPr lang="en-US" sz="3500">
                <a:solidFill>
                  <a:srgbClr val="000000"/>
                </a:solidFill>
                <a:latin typeface="Gaegu"/>
                <a:ea typeface="Gaegu"/>
                <a:cs typeface="Gaegu"/>
                <a:sym typeface="Gaegu"/>
              </a:rPr>
              <a:t>Directly address inventory mismatch, slow response times &amp; customer dissatisfaction</a:t>
            </a:r>
          </a:p>
        </p:txBody>
      </p:sp>
      <p:sp>
        <p:nvSpPr>
          <p:cNvPr id="12" name="Freeform 12"/>
          <p:cNvSpPr/>
          <p:nvPr/>
        </p:nvSpPr>
        <p:spPr>
          <a:xfrm rot="-217052">
            <a:off x="1080704" y="8294277"/>
            <a:ext cx="1246131" cy="1687763"/>
          </a:xfrm>
          <a:custGeom>
            <a:avLst/>
            <a:gdLst/>
            <a:ahLst/>
            <a:cxnLst/>
            <a:rect l="l" t="t" r="r" b="b"/>
            <a:pathLst>
              <a:path w="1246131" h="1687763">
                <a:moveTo>
                  <a:pt x="0" y="0"/>
                </a:moveTo>
                <a:lnTo>
                  <a:pt x="1246132" y="0"/>
                </a:lnTo>
                <a:lnTo>
                  <a:pt x="1246132" y="1687763"/>
                </a:lnTo>
                <a:lnTo>
                  <a:pt x="0" y="168776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SG"/>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3967" y="848739"/>
            <a:ext cx="1647393" cy="1611699"/>
          </a:xfrm>
          <a:custGeom>
            <a:avLst/>
            <a:gdLst/>
            <a:ahLst/>
            <a:cxnLst/>
            <a:rect l="l" t="t" r="r" b="b"/>
            <a:pathLst>
              <a:path w="1647393" h="1611699">
                <a:moveTo>
                  <a:pt x="0" y="0"/>
                </a:moveTo>
                <a:lnTo>
                  <a:pt x="1647393" y="0"/>
                </a:lnTo>
                <a:lnTo>
                  <a:pt x="1647393" y="1611699"/>
                </a:lnTo>
                <a:lnTo>
                  <a:pt x="0" y="1611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rot="759577">
            <a:off x="13405335" y="8234905"/>
            <a:ext cx="1113625" cy="1209367"/>
          </a:xfrm>
          <a:custGeom>
            <a:avLst/>
            <a:gdLst/>
            <a:ahLst/>
            <a:cxnLst/>
            <a:rect l="l" t="t" r="r" b="b"/>
            <a:pathLst>
              <a:path w="1113625" h="1209367">
                <a:moveTo>
                  <a:pt x="0" y="0"/>
                </a:moveTo>
                <a:lnTo>
                  <a:pt x="1113625" y="0"/>
                </a:lnTo>
                <a:lnTo>
                  <a:pt x="1113625" y="1209367"/>
                </a:lnTo>
                <a:lnTo>
                  <a:pt x="0" y="1209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rot="-610260">
            <a:off x="533651" y="450710"/>
            <a:ext cx="990098" cy="1674584"/>
          </a:xfrm>
          <a:custGeom>
            <a:avLst/>
            <a:gdLst/>
            <a:ahLst/>
            <a:cxnLst/>
            <a:rect l="l" t="t" r="r" b="b"/>
            <a:pathLst>
              <a:path w="990098" h="1674584">
                <a:moveTo>
                  <a:pt x="0" y="0"/>
                </a:moveTo>
                <a:lnTo>
                  <a:pt x="990098" y="0"/>
                </a:lnTo>
                <a:lnTo>
                  <a:pt x="990098" y="1674584"/>
                </a:lnTo>
                <a:lnTo>
                  <a:pt x="0" y="1674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5" name="Freeform 5"/>
          <p:cNvSpPr/>
          <p:nvPr/>
        </p:nvSpPr>
        <p:spPr>
          <a:xfrm>
            <a:off x="631926" y="9258300"/>
            <a:ext cx="2354982" cy="586605"/>
          </a:xfrm>
          <a:custGeom>
            <a:avLst/>
            <a:gdLst/>
            <a:ahLst/>
            <a:cxnLst/>
            <a:rect l="l" t="t" r="r" b="b"/>
            <a:pathLst>
              <a:path w="2354982" h="586605">
                <a:moveTo>
                  <a:pt x="0" y="0"/>
                </a:moveTo>
                <a:lnTo>
                  <a:pt x="2354982" y="0"/>
                </a:lnTo>
                <a:lnTo>
                  <a:pt x="2354982" y="586605"/>
                </a:lnTo>
                <a:lnTo>
                  <a:pt x="0" y="5866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6" name="Freeform 6"/>
          <p:cNvSpPr/>
          <p:nvPr/>
        </p:nvSpPr>
        <p:spPr>
          <a:xfrm rot="6526794">
            <a:off x="13180025" y="1724854"/>
            <a:ext cx="735362" cy="2053041"/>
          </a:xfrm>
          <a:custGeom>
            <a:avLst/>
            <a:gdLst/>
            <a:ahLst/>
            <a:cxnLst/>
            <a:rect l="l" t="t" r="r" b="b"/>
            <a:pathLst>
              <a:path w="735362" h="2053041">
                <a:moveTo>
                  <a:pt x="0" y="0"/>
                </a:moveTo>
                <a:lnTo>
                  <a:pt x="735361" y="0"/>
                </a:lnTo>
                <a:lnTo>
                  <a:pt x="735361" y="2053041"/>
                </a:lnTo>
                <a:lnTo>
                  <a:pt x="0" y="20530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7" name="TextBox 7"/>
          <p:cNvSpPr txBox="1"/>
          <p:nvPr/>
        </p:nvSpPr>
        <p:spPr>
          <a:xfrm>
            <a:off x="2754696" y="2088956"/>
            <a:ext cx="7978745" cy="1257313"/>
          </a:xfrm>
          <a:prstGeom prst="rect">
            <a:avLst/>
          </a:prstGeom>
        </p:spPr>
        <p:txBody>
          <a:bodyPr lIns="0" tIns="0" rIns="0" bIns="0" rtlCol="0" anchor="t">
            <a:spAutoFit/>
          </a:bodyPr>
          <a:lstStyle/>
          <a:p>
            <a:pPr algn="l">
              <a:lnSpc>
                <a:spcPts val="7650"/>
              </a:lnSpc>
            </a:pPr>
            <a:r>
              <a:rPr lang="en-US" sz="8500" b="1">
                <a:solidFill>
                  <a:srgbClr val="000000"/>
                </a:solidFill>
                <a:latin typeface="Gaegu Bold"/>
                <a:ea typeface="Gaegu Bold"/>
                <a:cs typeface="Gaegu Bold"/>
                <a:sym typeface="Gaegu Bold"/>
              </a:rPr>
              <a:t>BUSINESS VALUE</a:t>
            </a:r>
          </a:p>
        </p:txBody>
      </p:sp>
      <p:sp>
        <p:nvSpPr>
          <p:cNvPr id="8" name="TextBox 8"/>
          <p:cNvSpPr txBox="1"/>
          <p:nvPr/>
        </p:nvSpPr>
        <p:spPr>
          <a:xfrm>
            <a:off x="2227672" y="3835241"/>
            <a:ext cx="13832655" cy="4331970"/>
          </a:xfrm>
          <a:prstGeom prst="rect">
            <a:avLst/>
          </a:prstGeom>
        </p:spPr>
        <p:txBody>
          <a:bodyPr lIns="0" tIns="0" rIns="0" bIns="0" rtlCol="0" anchor="t">
            <a:spAutoFit/>
          </a:bodyPr>
          <a:lstStyle/>
          <a:p>
            <a:pPr marL="820419" lvl="1" indent="-410209" algn="l">
              <a:lnSpc>
                <a:spcPts val="5699"/>
              </a:lnSpc>
              <a:buFont typeface="Arial"/>
              <a:buChar char="•"/>
            </a:pPr>
            <a:r>
              <a:rPr lang="en-US" sz="3799">
                <a:solidFill>
                  <a:srgbClr val="000000"/>
                </a:solidFill>
                <a:latin typeface="Gaegu"/>
                <a:ea typeface="Gaegu"/>
                <a:cs typeface="Gaegu"/>
                <a:sym typeface="Gaegu"/>
              </a:rPr>
              <a:t>Solution shifts inventory planning from reactive to proactive</a:t>
            </a:r>
          </a:p>
          <a:p>
            <a:pPr marL="820419" lvl="1" indent="-410209" algn="l">
              <a:lnSpc>
                <a:spcPts val="5699"/>
              </a:lnSpc>
              <a:buFont typeface="Arial"/>
              <a:buChar char="•"/>
            </a:pPr>
            <a:r>
              <a:rPr lang="en-US" sz="3799">
                <a:solidFill>
                  <a:srgbClr val="000000"/>
                </a:solidFill>
                <a:latin typeface="Gaegu"/>
                <a:ea typeface="Gaegu"/>
                <a:cs typeface="Gaegu"/>
                <a:sym typeface="Gaegu"/>
              </a:rPr>
              <a:t>Faster decision-making</a:t>
            </a:r>
          </a:p>
          <a:p>
            <a:pPr marL="820419" lvl="1" indent="-410209" algn="l">
              <a:lnSpc>
                <a:spcPts val="5699"/>
              </a:lnSpc>
              <a:buFont typeface="Arial"/>
              <a:buChar char="•"/>
            </a:pPr>
            <a:r>
              <a:rPr lang="en-US" sz="3799">
                <a:solidFill>
                  <a:srgbClr val="000000"/>
                </a:solidFill>
                <a:latin typeface="Gaegu"/>
                <a:ea typeface="Gaegu"/>
                <a:cs typeface="Gaegu"/>
                <a:sym typeface="Gaegu"/>
              </a:rPr>
              <a:t>Reduced manual analysis’</a:t>
            </a:r>
          </a:p>
          <a:p>
            <a:pPr marL="820419" lvl="1" indent="-410209" algn="l">
              <a:lnSpc>
                <a:spcPts val="5699"/>
              </a:lnSpc>
              <a:buFont typeface="Arial"/>
              <a:buChar char="•"/>
            </a:pPr>
            <a:r>
              <a:rPr lang="en-US" sz="3799">
                <a:solidFill>
                  <a:srgbClr val="000000"/>
                </a:solidFill>
                <a:latin typeface="Gaegu"/>
                <a:ea typeface="Gaegu"/>
                <a:cs typeface="Gaegu"/>
                <a:sym typeface="Gaegu"/>
              </a:rPr>
              <a:t>Better product availability</a:t>
            </a:r>
          </a:p>
          <a:p>
            <a:pPr marL="820419" lvl="1" indent="-410209" algn="l">
              <a:lnSpc>
                <a:spcPts val="5699"/>
              </a:lnSpc>
              <a:buFont typeface="Arial"/>
              <a:buChar char="•"/>
            </a:pPr>
            <a:r>
              <a:rPr lang="en-US" sz="3799">
                <a:solidFill>
                  <a:srgbClr val="000000"/>
                </a:solidFill>
                <a:latin typeface="Gaegu"/>
                <a:ea typeface="Gaegu"/>
                <a:cs typeface="Gaegu"/>
                <a:sym typeface="Gaegu"/>
              </a:rPr>
              <a:t>Lower excess inventory</a:t>
            </a:r>
          </a:p>
          <a:p>
            <a:pPr marL="820419" lvl="1" indent="-410209" algn="l">
              <a:lnSpc>
                <a:spcPts val="5699"/>
              </a:lnSpc>
              <a:buFont typeface="Arial"/>
              <a:buChar char="•"/>
            </a:pPr>
            <a:r>
              <a:rPr lang="en-US" sz="3799">
                <a:solidFill>
                  <a:srgbClr val="000000"/>
                </a:solidFill>
                <a:latin typeface="Gaegu"/>
                <a:ea typeface="Gaegu"/>
                <a:cs typeface="Gaegu"/>
                <a:sym typeface="Gaegu"/>
              </a:rPr>
              <a:t>Improved customer satisfaction &amp; retention</a:t>
            </a:r>
          </a:p>
        </p:txBody>
      </p:sp>
      <p:sp>
        <p:nvSpPr>
          <p:cNvPr id="9" name="Freeform 9"/>
          <p:cNvSpPr/>
          <p:nvPr/>
        </p:nvSpPr>
        <p:spPr>
          <a:xfrm>
            <a:off x="15704073" y="5674198"/>
            <a:ext cx="2017866" cy="3877404"/>
          </a:xfrm>
          <a:custGeom>
            <a:avLst/>
            <a:gdLst/>
            <a:ahLst/>
            <a:cxnLst/>
            <a:rect l="l" t="t" r="r" b="b"/>
            <a:pathLst>
              <a:path w="2017866" h="3877404">
                <a:moveTo>
                  <a:pt x="0" y="0"/>
                </a:moveTo>
                <a:lnTo>
                  <a:pt x="2017865" y="0"/>
                </a:lnTo>
                <a:lnTo>
                  <a:pt x="2017865" y="3877404"/>
                </a:lnTo>
                <a:lnTo>
                  <a:pt x="0" y="38774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30382" flipH="1">
            <a:off x="586247" y="4755820"/>
            <a:ext cx="1330227" cy="1429711"/>
          </a:xfrm>
          <a:custGeom>
            <a:avLst/>
            <a:gdLst/>
            <a:ahLst/>
            <a:cxnLst/>
            <a:rect l="l" t="t" r="r" b="b"/>
            <a:pathLst>
              <a:path w="1330227" h="1429711">
                <a:moveTo>
                  <a:pt x="1330227" y="0"/>
                </a:moveTo>
                <a:lnTo>
                  <a:pt x="0" y="0"/>
                </a:lnTo>
                <a:lnTo>
                  <a:pt x="0" y="1429711"/>
                </a:lnTo>
                <a:lnTo>
                  <a:pt x="1330227" y="1429711"/>
                </a:lnTo>
                <a:lnTo>
                  <a:pt x="133022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3132653" y="8321381"/>
            <a:ext cx="2029494" cy="2008354"/>
          </a:xfrm>
          <a:custGeom>
            <a:avLst/>
            <a:gdLst/>
            <a:ahLst/>
            <a:cxnLst/>
            <a:rect l="l" t="t" r="r" b="b"/>
            <a:pathLst>
              <a:path w="2029494" h="2008354">
                <a:moveTo>
                  <a:pt x="0" y="0"/>
                </a:moveTo>
                <a:lnTo>
                  <a:pt x="2029494" y="0"/>
                </a:lnTo>
                <a:lnTo>
                  <a:pt x="2029494" y="2008353"/>
                </a:lnTo>
                <a:lnTo>
                  <a:pt x="0" y="20083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Freeform 4"/>
          <p:cNvSpPr/>
          <p:nvPr/>
        </p:nvSpPr>
        <p:spPr>
          <a:xfrm>
            <a:off x="15922249" y="2833149"/>
            <a:ext cx="1697509" cy="1904638"/>
          </a:xfrm>
          <a:custGeom>
            <a:avLst/>
            <a:gdLst/>
            <a:ahLst/>
            <a:cxnLst/>
            <a:rect l="l" t="t" r="r" b="b"/>
            <a:pathLst>
              <a:path w="1697509" h="1904638">
                <a:moveTo>
                  <a:pt x="0" y="0"/>
                </a:moveTo>
                <a:lnTo>
                  <a:pt x="1697509" y="0"/>
                </a:lnTo>
                <a:lnTo>
                  <a:pt x="1697509" y="1904638"/>
                </a:lnTo>
                <a:lnTo>
                  <a:pt x="0" y="1904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5" name="Freeform 5"/>
          <p:cNvSpPr/>
          <p:nvPr/>
        </p:nvSpPr>
        <p:spPr>
          <a:xfrm rot="543567">
            <a:off x="12306627" y="8457378"/>
            <a:ext cx="1817445" cy="1136729"/>
          </a:xfrm>
          <a:custGeom>
            <a:avLst/>
            <a:gdLst/>
            <a:ahLst/>
            <a:cxnLst/>
            <a:rect l="l" t="t" r="r" b="b"/>
            <a:pathLst>
              <a:path w="1817445" h="1136729">
                <a:moveTo>
                  <a:pt x="0" y="0"/>
                </a:moveTo>
                <a:lnTo>
                  <a:pt x="1817446" y="0"/>
                </a:lnTo>
                <a:lnTo>
                  <a:pt x="1817446" y="1136729"/>
                </a:lnTo>
                <a:lnTo>
                  <a:pt x="0" y="113672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6" name="Freeform 6"/>
          <p:cNvSpPr/>
          <p:nvPr/>
        </p:nvSpPr>
        <p:spPr>
          <a:xfrm rot="582271">
            <a:off x="14506972" y="6301471"/>
            <a:ext cx="1124828" cy="1221532"/>
          </a:xfrm>
          <a:custGeom>
            <a:avLst/>
            <a:gdLst/>
            <a:ahLst/>
            <a:cxnLst/>
            <a:rect l="l" t="t" r="r" b="b"/>
            <a:pathLst>
              <a:path w="1124828" h="1221532">
                <a:moveTo>
                  <a:pt x="0" y="0"/>
                </a:moveTo>
                <a:lnTo>
                  <a:pt x="1124828" y="0"/>
                </a:lnTo>
                <a:lnTo>
                  <a:pt x="1124828" y="1221533"/>
                </a:lnTo>
                <a:lnTo>
                  <a:pt x="0" y="12215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a:p>
        </p:txBody>
      </p:sp>
      <p:sp>
        <p:nvSpPr>
          <p:cNvPr id="7" name="Freeform 7"/>
          <p:cNvSpPr/>
          <p:nvPr/>
        </p:nvSpPr>
        <p:spPr>
          <a:xfrm>
            <a:off x="3082910" y="594685"/>
            <a:ext cx="2128980" cy="1815843"/>
          </a:xfrm>
          <a:custGeom>
            <a:avLst/>
            <a:gdLst/>
            <a:ahLst/>
            <a:cxnLst/>
            <a:rect l="l" t="t" r="r" b="b"/>
            <a:pathLst>
              <a:path w="2128980" h="1815843">
                <a:moveTo>
                  <a:pt x="0" y="0"/>
                </a:moveTo>
                <a:lnTo>
                  <a:pt x="2128980" y="0"/>
                </a:lnTo>
                <a:lnTo>
                  <a:pt x="2128980" y="1815843"/>
                </a:lnTo>
                <a:lnTo>
                  <a:pt x="0" y="18158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SG"/>
          </a:p>
        </p:txBody>
      </p:sp>
      <p:sp>
        <p:nvSpPr>
          <p:cNvPr id="8" name="Freeform 8"/>
          <p:cNvSpPr/>
          <p:nvPr/>
        </p:nvSpPr>
        <p:spPr>
          <a:xfrm>
            <a:off x="6771872" y="7477434"/>
            <a:ext cx="1233016" cy="1548308"/>
          </a:xfrm>
          <a:custGeom>
            <a:avLst/>
            <a:gdLst/>
            <a:ahLst/>
            <a:cxnLst/>
            <a:rect l="l" t="t" r="r" b="b"/>
            <a:pathLst>
              <a:path w="1233016" h="1548308">
                <a:moveTo>
                  <a:pt x="0" y="0"/>
                </a:moveTo>
                <a:lnTo>
                  <a:pt x="1233016" y="0"/>
                </a:lnTo>
                <a:lnTo>
                  <a:pt x="1233016" y="1548308"/>
                </a:lnTo>
                <a:lnTo>
                  <a:pt x="0" y="154830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SG"/>
          </a:p>
        </p:txBody>
      </p:sp>
      <p:sp>
        <p:nvSpPr>
          <p:cNvPr id="9" name="Freeform 9"/>
          <p:cNvSpPr/>
          <p:nvPr/>
        </p:nvSpPr>
        <p:spPr>
          <a:xfrm>
            <a:off x="14823723" y="439466"/>
            <a:ext cx="1805967" cy="850446"/>
          </a:xfrm>
          <a:custGeom>
            <a:avLst/>
            <a:gdLst/>
            <a:ahLst/>
            <a:cxnLst/>
            <a:rect l="l" t="t" r="r" b="b"/>
            <a:pathLst>
              <a:path w="1805967" h="850446">
                <a:moveTo>
                  <a:pt x="0" y="0"/>
                </a:moveTo>
                <a:lnTo>
                  <a:pt x="1805968" y="0"/>
                </a:lnTo>
                <a:lnTo>
                  <a:pt x="1805968" y="850446"/>
                </a:lnTo>
                <a:lnTo>
                  <a:pt x="0" y="85044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SG"/>
          </a:p>
        </p:txBody>
      </p:sp>
      <p:sp>
        <p:nvSpPr>
          <p:cNvPr id="10" name="Freeform 10"/>
          <p:cNvSpPr/>
          <p:nvPr/>
        </p:nvSpPr>
        <p:spPr>
          <a:xfrm>
            <a:off x="11573219" y="7084667"/>
            <a:ext cx="445700" cy="512835"/>
          </a:xfrm>
          <a:custGeom>
            <a:avLst/>
            <a:gdLst/>
            <a:ahLst/>
            <a:cxnLst/>
            <a:rect l="l" t="t" r="r" b="b"/>
            <a:pathLst>
              <a:path w="445700" h="512835">
                <a:moveTo>
                  <a:pt x="0" y="0"/>
                </a:moveTo>
                <a:lnTo>
                  <a:pt x="445700" y="0"/>
                </a:lnTo>
                <a:lnTo>
                  <a:pt x="445700" y="512835"/>
                </a:lnTo>
                <a:lnTo>
                  <a:pt x="0" y="51283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SG"/>
          </a:p>
        </p:txBody>
      </p:sp>
      <p:sp>
        <p:nvSpPr>
          <p:cNvPr id="11" name="Freeform 11"/>
          <p:cNvSpPr/>
          <p:nvPr/>
        </p:nvSpPr>
        <p:spPr>
          <a:xfrm>
            <a:off x="8218712" y="1154993"/>
            <a:ext cx="604216" cy="695227"/>
          </a:xfrm>
          <a:custGeom>
            <a:avLst/>
            <a:gdLst/>
            <a:ahLst/>
            <a:cxnLst/>
            <a:rect l="l" t="t" r="r" b="b"/>
            <a:pathLst>
              <a:path w="604216" h="695227">
                <a:moveTo>
                  <a:pt x="0" y="0"/>
                </a:moveTo>
                <a:lnTo>
                  <a:pt x="604215" y="0"/>
                </a:lnTo>
                <a:lnTo>
                  <a:pt x="604215" y="695227"/>
                </a:lnTo>
                <a:lnTo>
                  <a:pt x="0" y="6952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SG"/>
          </a:p>
        </p:txBody>
      </p:sp>
      <p:sp>
        <p:nvSpPr>
          <p:cNvPr id="12" name="Freeform 12"/>
          <p:cNvSpPr/>
          <p:nvPr/>
        </p:nvSpPr>
        <p:spPr>
          <a:xfrm rot="-6614298">
            <a:off x="3070344" y="5873830"/>
            <a:ext cx="2055426" cy="747428"/>
          </a:xfrm>
          <a:custGeom>
            <a:avLst/>
            <a:gdLst/>
            <a:ahLst/>
            <a:cxnLst/>
            <a:rect l="l" t="t" r="r" b="b"/>
            <a:pathLst>
              <a:path w="2055426" h="747428">
                <a:moveTo>
                  <a:pt x="0" y="0"/>
                </a:moveTo>
                <a:lnTo>
                  <a:pt x="2055426" y="0"/>
                </a:lnTo>
                <a:lnTo>
                  <a:pt x="2055426" y="747427"/>
                </a:lnTo>
                <a:lnTo>
                  <a:pt x="0" y="7474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SG"/>
          </a:p>
        </p:txBody>
      </p:sp>
      <p:sp>
        <p:nvSpPr>
          <p:cNvPr id="13" name="Freeform 13"/>
          <p:cNvSpPr/>
          <p:nvPr/>
        </p:nvSpPr>
        <p:spPr>
          <a:xfrm rot="4618423">
            <a:off x="13272643" y="4312054"/>
            <a:ext cx="2055426" cy="747428"/>
          </a:xfrm>
          <a:custGeom>
            <a:avLst/>
            <a:gdLst/>
            <a:ahLst/>
            <a:cxnLst/>
            <a:rect l="l" t="t" r="r" b="b"/>
            <a:pathLst>
              <a:path w="2055426" h="747428">
                <a:moveTo>
                  <a:pt x="0" y="0"/>
                </a:moveTo>
                <a:lnTo>
                  <a:pt x="2055426" y="0"/>
                </a:lnTo>
                <a:lnTo>
                  <a:pt x="2055426" y="747427"/>
                </a:lnTo>
                <a:lnTo>
                  <a:pt x="0" y="74742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SG"/>
          </a:p>
        </p:txBody>
      </p:sp>
      <p:sp>
        <p:nvSpPr>
          <p:cNvPr id="14" name="Freeform 14"/>
          <p:cNvSpPr/>
          <p:nvPr/>
        </p:nvSpPr>
        <p:spPr>
          <a:xfrm rot="659368">
            <a:off x="16044655" y="8321381"/>
            <a:ext cx="1181884" cy="1397927"/>
          </a:xfrm>
          <a:custGeom>
            <a:avLst/>
            <a:gdLst/>
            <a:ahLst/>
            <a:cxnLst/>
            <a:rect l="l" t="t" r="r" b="b"/>
            <a:pathLst>
              <a:path w="1181884" h="1397927">
                <a:moveTo>
                  <a:pt x="0" y="0"/>
                </a:moveTo>
                <a:lnTo>
                  <a:pt x="1181884" y="0"/>
                </a:lnTo>
                <a:lnTo>
                  <a:pt x="1181884" y="1397927"/>
                </a:lnTo>
                <a:lnTo>
                  <a:pt x="0" y="139792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SG"/>
          </a:p>
        </p:txBody>
      </p:sp>
      <p:sp>
        <p:nvSpPr>
          <p:cNvPr id="15" name="Freeform 15"/>
          <p:cNvSpPr/>
          <p:nvPr/>
        </p:nvSpPr>
        <p:spPr>
          <a:xfrm rot="-561618">
            <a:off x="-1100719" y="2385638"/>
            <a:ext cx="2660878" cy="895023"/>
          </a:xfrm>
          <a:custGeom>
            <a:avLst/>
            <a:gdLst/>
            <a:ahLst/>
            <a:cxnLst/>
            <a:rect l="l" t="t" r="r" b="b"/>
            <a:pathLst>
              <a:path w="2660878" h="895023">
                <a:moveTo>
                  <a:pt x="0" y="0"/>
                </a:moveTo>
                <a:lnTo>
                  <a:pt x="2660878" y="0"/>
                </a:lnTo>
                <a:lnTo>
                  <a:pt x="2660878" y="895022"/>
                </a:lnTo>
                <a:lnTo>
                  <a:pt x="0" y="89502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SG"/>
          </a:p>
        </p:txBody>
      </p:sp>
      <p:sp>
        <p:nvSpPr>
          <p:cNvPr id="16" name="Freeform 16"/>
          <p:cNvSpPr/>
          <p:nvPr/>
        </p:nvSpPr>
        <p:spPr>
          <a:xfrm rot="-190345">
            <a:off x="-531091" y="7636486"/>
            <a:ext cx="2051064" cy="331899"/>
          </a:xfrm>
          <a:custGeom>
            <a:avLst/>
            <a:gdLst/>
            <a:ahLst/>
            <a:cxnLst/>
            <a:rect l="l" t="t" r="r" b="b"/>
            <a:pathLst>
              <a:path w="2051064" h="331899">
                <a:moveTo>
                  <a:pt x="0" y="0"/>
                </a:moveTo>
                <a:lnTo>
                  <a:pt x="2051064" y="0"/>
                </a:lnTo>
                <a:lnTo>
                  <a:pt x="2051064" y="331899"/>
                </a:lnTo>
                <a:lnTo>
                  <a:pt x="0" y="33189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SG"/>
          </a:p>
        </p:txBody>
      </p:sp>
      <p:sp>
        <p:nvSpPr>
          <p:cNvPr id="17" name="TextBox 17"/>
          <p:cNvSpPr txBox="1"/>
          <p:nvPr/>
        </p:nvSpPr>
        <p:spPr>
          <a:xfrm>
            <a:off x="4745854" y="3992659"/>
            <a:ext cx="8941040" cy="2610615"/>
          </a:xfrm>
          <a:prstGeom prst="rect">
            <a:avLst/>
          </a:prstGeom>
        </p:spPr>
        <p:txBody>
          <a:bodyPr lIns="0" tIns="0" rIns="0" bIns="0" rtlCol="0" anchor="t">
            <a:spAutoFit/>
          </a:bodyPr>
          <a:lstStyle/>
          <a:p>
            <a:pPr algn="ctr">
              <a:lnSpc>
                <a:spcPts val="9018"/>
              </a:lnSpc>
            </a:pPr>
            <a:r>
              <a:rPr lang="en-US" sz="10020" b="1">
                <a:solidFill>
                  <a:srgbClr val="000000"/>
                </a:solidFill>
                <a:latin typeface="Gaegu Bold"/>
                <a:ea typeface="Gaegu Bold"/>
                <a:cs typeface="Gaegu Bold"/>
                <a:sym typeface="Gaegu Bold"/>
              </a:rPr>
              <a:t>Thank you for</a:t>
            </a:r>
          </a:p>
          <a:p>
            <a:pPr algn="ctr">
              <a:lnSpc>
                <a:spcPts val="9018"/>
              </a:lnSpc>
            </a:pPr>
            <a:r>
              <a:rPr lang="en-US" sz="10020" b="1">
                <a:solidFill>
                  <a:srgbClr val="000000"/>
                </a:solidFill>
                <a:latin typeface="Gaegu Bold"/>
                <a:ea typeface="Gaegu Bold"/>
                <a:cs typeface="Gaegu Bold"/>
                <a:sym typeface="Gaegu Bold"/>
              </a:rPr>
              <a:t>your time!</a:t>
            </a:r>
          </a:p>
        </p:txBody>
      </p:sp>
      <p:sp>
        <p:nvSpPr>
          <p:cNvPr id="18" name="Freeform 18"/>
          <p:cNvSpPr/>
          <p:nvPr/>
        </p:nvSpPr>
        <p:spPr>
          <a:xfrm rot="1072799">
            <a:off x="11437321" y="1013455"/>
            <a:ext cx="1870534" cy="1570469"/>
          </a:xfrm>
          <a:custGeom>
            <a:avLst/>
            <a:gdLst/>
            <a:ahLst/>
            <a:cxnLst/>
            <a:rect l="l" t="t" r="r" b="b"/>
            <a:pathLst>
              <a:path w="1870534" h="1570469">
                <a:moveTo>
                  <a:pt x="0" y="0"/>
                </a:moveTo>
                <a:lnTo>
                  <a:pt x="1870535" y="0"/>
                </a:lnTo>
                <a:lnTo>
                  <a:pt x="1870535" y="1570470"/>
                </a:lnTo>
                <a:lnTo>
                  <a:pt x="0" y="157047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S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75526" y="1741620"/>
            <a:ext cx="8896638" cy="1333509"/>
          </a:xfrm>
          <a:prstGeom prst="rect">
            <a:avLst/>
          </a:prstGeom>
        </p:spPr>
        <p:txBody>
          <a:bodyPr lIns="0" tIns="0" rIns="0" bIns="0" rtlCol="0" anchor="t">
            <a:spAutoFit/>
          </a:bodyPr>
          <a:lstStyle/>
          <a:p>
            <a:pPr algn="l">
              <a:lnSpc>
                <a:spcPts val="8100"/>
              </a:lnSpc>
            </a:pPr>
            <a:r>
              <a:rPr lang="en-US" sz="9000" b="1">
                <a:solidFill>
                  <a:srgbClr val="000000"/>
                </a:solidFill>
                <a:latin typeface="Gaegu Bold"/>
                <a:ea typeface="Gaegu Bold"/>
                <a:cs typeface="Gaegu Bold"/>
                <a:sym typeface="Gaegu Bold"/>
              </a:rPr>
              <a:t>Today's Agenda</a:t>
            </a:r>
          </a:p>
        </p:txBody>
      </p:sp>
      <p:sp>
        <p:nvSpPr>
          <p:cNvPr id="3" name="TextBox 3"/>
          <p:cNvSpPr txBox="1"/>
          <p:nvPr/>
        </p:nvSpPr>
        <p:spPr>
          <a:xfrm>
            <a:off x="6415034" y="5027217"/>
            <a:ext cx="6429270" cy="619139"/>
          </a:xfrm>
          <a:prstGeom prst="rect">
            <a:avLst/>
          </a:prstGeom>
        </p:spPr>
        <p:txBody>
          <a:bodyPr lIns="0" tIns="0" rIns="0" bIns="0" rtlCol="0" anchor="t">
            <a:spAutoFit/>
          </a:bodyPr>
          <a:lstStyle/>
          <a:p>
            <a:pPr algn="l">
              <a:lnSpc>
                <a:spcPts val="4200"/>
              </a:lnSpc>
            </a:pPr>
            <a:r>
              <a:rPr lang="en-US" sz="3500">
                <a:solidFill>
                  <a:srgbClr val="000000"/>
                </a:solidFill>
                <a:latin typeface="Gaegu"/>
                <a:ea typeface="Gaegu"/>
                <a:cs typeface="Gaegu"/>
                <a:sym typeface="Gaegu"/>
              </a:rPr>
              <a:t>Key Metrics</a:t>
            </a:r>
          </a:p>
        </p:txBody>
      </p:sp>
      <p:sp>
        <p:nvSpPr>
          <p:cNvPr id="4" name="Freeform 4"/>
          <p:cNvSpPr/>
          <p:nvPr/>
        </p:nvSpPr>
        <p:spPr>
          <a:xfrm>
            <a:off x="4914801" y="4864918"/>
            <a:ext cx="1170388" cy="1108677"/>
          </a:xfrm>
          <a:custGeom>
            <a:avLst/>
            <a:gdLst/>
            <a:ahLst/>
            <a:cxnLst/>
            <a:rect l="l" t="t" r="r" b="b"/>
            <a:pathLst>
              <a:path w="1170388" h="1108677">
                <a:moveTo>
                  <a:pt x="0" y="0"/>
                </a:moveTo>
                <a:lnTo>
                  <a:pt x="1170388" y="0"/>
                </a:lnTo>
                <a:lnTo>
                  <a:pt x="1170388" y="1108676"/>
                </a:lnTo>
                <a:lnTo>
                  <a:pt x="0" y="11086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5" name="TextBox 5"/>
          <p:cNvSpPr txBox="1"/>
          <p:nvPr/>
        </p:nvSpPr>
        <p:spPr>
          <a:xfrm>
            <a:off x="5141540" y="5227237"/>
            <a:ext cx="640711" cy="419093"/>
          </a:xfrm>
          <a:prstGeom prst="rect">
            <a:avLst/>
          </a:prstGeom>
        </p:spPr>
        <p:txBody>
          <a:bodyPr lIns="0" tIns="0" rIns="0" bIns="0" rtlCol="0" anchor="t">
            <a:spAutoFit/>
          </a:bodyPr>
          <a:lstStyle/>
          <a:p>
            <a:pPr algn="ctr">
              <a:lnSpc>
                <a:spcPts val="2400"/>
              </a:lnSpc>
            </a:pPr>
            <a:r>
              <a:rPr lang="en-US" sz="3000">
                <a:solidFill>
                  <a:srgbClr val="000000"/>
                </a:solidFill>
                <a:latin typeface="Gaegu"/>
                <a:ea typeface="Gaegu"/>
                <a:cs typeface="Gaegu"/>
                <a:sym typeface="Gaegu"/>
              </a:rPr>
              <a:t>2</a:t>
            </a:r>
          </a:p>
        </p:txBody>
      </p:sp>
      <p:sp>
        <p:nvSpPr>
          <p:cNvPr id="6" name="TextBox 6"/>
          <p:cNvSpPr txBox="1"/>
          <p:nvPr/>
        </p:nvSpPr>
        <p:spPr>
          <a:xfrm>
            <a:off x="6415034" y="3807394"/>
            <a:ext cx="6429270" cy="619125"/>
          </a:xfrm>
          <a:prstGeom prst="rect">
            <a:avLst/>
          </a:prstGeom>
        </p:spPr>
        <p:txBody>
          <a:bodyPr lIns="0" tIns="0" rIns="0" bIns="0" rtlCol="0" anchor="t">
            <a:spAutoFit/>
          </a:bodyPr>
          <a:lstStyle/>
          <a:p>
            <a:pPr algn="l">
              <a:lnSpc>
                <a:spcPts val="4200"/>
              </a:lnSpc>
            </a:pPr>
            <a:r>
              <a:rPr lang="en-US" sz="3500">
                <a:solidFill>
                  <a:srgbClr val="000000"/>
                </a:solidFill>
                <a:latin typeface="Gaegu"/>
                <a:ea typeface="Gaegu"/>
                <a:cs typeface="Gaegu"/>
                <a:sym typeface="Gaegu"/>
              </a:rPr>
              <a:t>Problem Statement</a:t>
            </a:r>
          </a:p>
        </p:txBody>
      </p:sp>
      <p:sp>
        <p:nvSpPr>
          <p:cNvPr id="7" name="Freeform 7"/>
          <p:cNvSpPr/>
          <p:nvPr/>
        </p:nvSpPr>
        <p:spPr>
          <a:xfrm>
            <a:off x="4914801" y="3624531"/>
            <a:ext cx="1170388" cy="1108677"/>
          </a:xfrm>
          <a:custGeom>
            <a:avLst/>
            <a:gdLst/>
            <a:ahLst/>
            <a:cxnLst/>
            <a:rect l="l" t="t" r="r" b="b"/>
            <a:pathLst>
              <a:path w="1170388" h="1108677">
                <a:moveTo>
                  <a:pt x="0" y="0"/>
                </a:moveTo>
                <a:lnTo>
                  <a:pt x="1170388" y="0"/>
                </a:lnTo>
                <a:lnTo>
                  <a:pt x="1170388" y="1108676"/>
                </a:lnTo>
                <a:lnTo>
                  <a:pt x="0" y="11086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8" name="TextBox 8"/>
          <p:cNvSpPr txBox="1"/>
          <p:nvPr/>
        </p:nvSpPr>
        <p:spPr>
          <a:xfrm>
            <a:off x="5141540" y="3967800"/>
            <a:ext cx="640711" cy="419093"/>
          </a:xfrm>
          <a:prstGeom prst="rect">
            <a:avLst/>
          </a:prstGeom>
        </p:spPr>
        <p:txBody>
          <a:bodyPr lIns="0" tIns="0" rIns="0" bIns="0" rtlCol="0" anchor="t">
            <a:spAutoFit/>
          </a:bodyPr>
          <a:lstStyle/>
          <a:p>
            <a:pPr algn="ctr">
              <a:lnSpc>
                <a:spcPts val="2400"/>
              </a:lnSpc>
            </a:pPr>
            <a:r>
              <a:rPr lang="en-US" sz="3000">
                <a:solidFill>
                  <a:srgbClr val="000000"/>
                </a:solidFill>
                <a:latin typeface="Gaegu"/>
                <a:ea typeface="Gaegu"/>
                <a:cs typeface="Gaegu"/>
                <a:sym typeface="Gaegu"/>
              </a:rPr>
              <a:t>1</a:t>
            </a:r>
          </a:p>
        </p:txBody>
      </p:sp>
      <p:sp>
        <p:nvSpPr>
          <p:cNvPr id="9" name="TextBox 9"/>
          <p:cNvSpPr txBox="1"/>
          <p:nvPr/>
        </p:nvSpPr>
        <p:spPr>
          <a:xfrm>
            <a:off x="6484515" y="6308851"/>
            <a:ext cx="6152735" cy="619139"/>
          </a:xfrm>
          <a:prstGeom prst="rect">
            <a:avLst/>
          </a:prstGeom>
        </p:spPr>
        <p:txBody>
          <a:bodyPr lIns="0" tIns="0" rIns="0" bIns="0" rtlCol="0" anchor="t">
            <a:spAutoFit/>
          </a:bodyPr>
          <a:lstStyle/>
          <a:p>
            <a:pPr algn="l">
              <a:lnSpc>
                <a:spcPts val="4200"/>
              </a:lnSpc>
            </a:pPr>
            <a:r>
              <a:rPr lang="en-US" sz="3500">
                <a:solidFill>
                  <a:srgbClr val="000000"/>
                </a:solidFill>
                <a:latin typeface="Gaegu"/>
                <a:ea typeface="Gaegu"/>
                <a:cs typeface="Gaegu"/>
                <a:sym typeface="Gaegu"/>
              </a:rPr>
              <a:t>Key Findings</a:t>
            </a:r>
          </a:p>
        </p:txBody>
      </p:sp>
      <p:sp>
        <p:nvSpPr>
          <p:cNvPr id="10" name="Freeform 10"/>
          <p:cNvSpPr/>
          <p:nvPr/>
        </p:nvSpPr>
        <p:spPr>
          <a:xfrm>
            <a:off x="4971227" y="6106944"/>
            <a:ext cx="1170388" cy="1108677"/>
          </a:xfrm>
          <a:custGeom>
            <a:avLst/>
            <a:gdLst/>
            <a:ahLst/>
            <a:cxnLst/>
            <a:rect l="l" t="t" r="r" b="b"/>
            <a:pathLst>
              <a:path w="1170388" h="1108677">
                <a:moveTo>
                  <a:pt x="0" y="0"/>
                </a:moveTo>
                <a:lnTo>
                  <a:pt x="1170388" y="0"/>
                </a:lnTo>
                <a:lnTo>
                  <a:pt x="1170388" y="1108677"/>
                </a:lnTo>
                <a:lnTo>
                  <a:pt x="0" y="11086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11" name="TextBox 11"/>
          <p:cNvSpPr txBox="1"/>
          <p:nvPr/>
        </p:nvSpPr>
        <p:spPr>
          <a:xfrm>
            <a:off x="5217016" y="6469263"/>
            <a:ext cx="640711" cy="419093"/>
          </a:xfrm>
          <a:prstGeom prst="rect">
            <a:avLst/>
          </a:prstGeom>
        </p:spPr>
        <p:txBody>
          <a:bodyPr lIns="0" tIns="0" rIns="0" bIns="0" rtlCol="0" anchor="t">
            <a:spAutoFit/>
          </a:bodyPr>
          <a:lstStyle/>
          <a:p>
            <a:pPr algn="ctr">
              <a:lnSpc>
                <a:spcPts val="2400"/>
              </a:lnSpc>
            </a:pPr>
            <a:r>
              <a:rPr lang="en-US" sz="3000">
                <a:solidFill>
                  <a:srgbClr val="000000"/>
                </a:solidFill>
                <a:latin typeface="Gaegu"/>
                <a:ea typeface="Gaegu"/>
                <a:cs typeface="Gaegu"/>
                <a:sym typeface="Gaegu"/>
              </a:rPr>
              <a:t>3</a:t>
            </a:r>
          </a:p>
        </p:txBody>
      </p:sp>
      <p:sp>
        <p:nvSpPr>
          <p:cNvPr id="12" name="Freeform 12"/>
          <p:cNvSpPr/>
          <p:nvPr/>
        </p:nvSpPr>
        <p:spPr>
          <a:xfrm>
            <a:off x="3023768" y="1465635"/>
            <a:ext cx="3165424" cy="1704053"/>
          </a:xfrm>
          <a:custGeom>
            <a:avLst/>
            <a:gdLst/>
            <a:ahLst/>
            <a:cxnLst/>
            <a:rect l="l" t="t" r="r" b="b"/>
            <a:pathLst>
              <a:path w="3165424" h="1704053">
                <a:moveTo>
                  <a:pt x="0" y="0"/>
                </a:moveTo>
                <a:lnTo>
                  <a:pt x="3165425" y="0"/>
                </a:lnTo>
                <a:lnTo>
                  <a:pt x="3165425" y="1704053"/>
                </a:lnTo>
                <a:lnTo>
                  <a:pt x="0" y="1704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13" name="Freeform 13"/>
          <p:cNvSpPr/>
          <p:nvPr/>
        </p:nvSpPr>
        <p:spPr>
          <a:xfrm rot="1327822">
            <a:off x="16048510" y="2635922"/>
            <a:ext cx="1566383" cy="1315109"/>
          </a:xfrm>
          <a:custGeom>
            <a:avLst/>
            <a:gdLst/>
            <a:ahLst/>
            <a:cxnLst/>
            <a:rect l="l" t="t" r="r" b="b"/>
            <a:pathLst>
              <a:path w="1566383" h="1315109">
                <a:moveTo>
                  <a:pt x="0" y="0"/>
                </a:moveTo>
                <a:lnTo>
                  <a:pt x="1566383" y="0"/>
                </a:lnTo>
                <a:lnTo>
                  <a:pt x="1566383" y="1315109"/>
                </a:lnTo>
                <a:lnTo>
                  <a:pt x="0" y="13151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14" name="Freeform 14"/>
          <p:cNvSpPr/>
          <p:nvPr/>
        </p:nvSpPr>
        <p:spPr>
          <a:xfrm>
            <a:off x="1028700" y="985538"/>
            <a:ext cx="855197" cy="960193"/>
          </a:xfrm>
          <a:custGeom>
            <a:avLst/>
            <a:gdLst/>
            <a:ahLst/>
            <a:cxnLst/>
            <a:rect l="l" t="t" r="r" b="b"/>
            <a:pathLst>
              <a:path w="855197" h="960193">
                <a:moveTo>
                  <a:pt x="0" y="0"/>
                </a:moveTo>
                <a:lnTo>
                  <a:pt x="855197" y="0"/>
                </a:lnTo>
                <a:lnTo>
                  <a:pt x="855197" y="960193"/>
                </a:lnTo>
                <a:lnTo>
                  <a:pt x="0" y="960193"/>
                </a:lnTo>
                <a:lnTo>
                  <a:pt x="0" y="0"/>
                </a:lnTo>
                <a:close/>
              </a:path>
            </a:pathLst>
          </a:custGeom>
          <a:blipFill>
            <a:blip r:embed="rId9">
              <a:extLst>
                <a:ext uri="{96DAC541-7B7A-43D3-8B79-37D633B846F1}">
                  <asvg:svgBlip xmlns:asvg="http://schemas.microsoft.com/office/drawing/2016/SVG/main" r:embed="rId10"/>
                </a:ext>
              </a:extLst>
            </a:blip>
            <a:stretch>
              <a:fillRect r="-238382" b="-199120"/>
            </a:stretch>
          </a:blipFill>
        </p:spPr>
        <p:txBody>
          <a:bodyPr/>
          <a:lstStyle/>
          <a:p>
            <a:endParaRPr lang="en-SG"/>
          </a:p>
        </p:txBody>
      </p:sp>
      <p:sp>
        <p:nvSpPr>
          <p:cNvPr id="15" name="Freeform 15"/>
          <p:cNvSpPr/>
          <p:nvPr/>
        </p:nvSpPr>
        <p:spPr>
          <a:xfrm flipV="1">
            <a:off x="1028700" y="8298107"/>
            <a:ext cx="855197" cy="960193"/>
          </a:xfrm>
          <a:custGeom>
            <a:avLst/>
            <a:gdLst/>
            <a:ahLst/>
            <a:cxnLst/>
            <a:rect l="l" t="t" r="r" b="b"/>
            <a:pathLst>
              <a:path w="855197" h="960193">
                <a:moveTo>
                  <a:pt x="0" y="960193"/>
                </a:moveTo>
                <a:lnTo>
                  <a:pt x="855197" y="960193"/>
                </a:lnTo>
                <a:lnTo>
                  <a:pt x="855197" y="0"/>
                </a:lnTo>
                <a:lnTo>
                  <a:pt x="0" y="0"/>
                </a:lnTo>
                <a:lnTo>
                  <a:pt x="0" y="960193"/>
                </a:lnTo>
                <a:close/>
              </a:path>
            </a:pathLst>
          </a:custGeom>
          <a:blipFill>
            <a:blip r:embed="rId9">
              <a:extLst>
                <a:ext uri="{96DAC541-7B7A-43D3-8B79-37D633B846F1}">
                  <asvg:svgBlip xmlns:asvg="http://schemas.microsoft.com/office/drawing/2016/SVG/main" r:embed="rId10"/>
                </a:ext>
              </a:extLst>
            </a:blip>
            <a:stretch>
              <a:fillRect r="-238382" b="-199120"/>
            </a:stretch>
          </a:blipFill>
        </p:spPr>
        <p:txBody>
          <a:bodyPr/>
          <a:lstStyle/>
          <a:p>
            <a:endParaRPr lang="en-SG"/>
          </a:p>
        </p:txBody>
      </p:sp>
      <p:sp>
        <p:nvSpPr>
          <p:cNvPr id="16" name="Freeform 16"/>
          <p:cNvSpPr/>
          <p:nvPr/>
        </p:nvSpPr>
        <p:spPr>
          <a:xfrm flipH="1">
            <a:off x="16404103" y="985538"/>
            <a:ext cx="855197" cy="960193"/>
          </a:xfrm>
          <a:custGeom>
            <a:avLst/>
            <a:gdLst/>
            <a:ahLst/>
            <a:cxnLst/>
            <a:rect l="l" t="t" r="r" b="b"/>
            <a:pathLst>
              <a:path w="855197" h="960193">
                <a:moveTo>
                  <a:pt x="855197" y="0"/>
                </a:moveTo>
                <a:lnTo>
                  <a:pt x="0" y="0"/>
                </a:lnTo>
                <a:lnTo>
                  <a:pt x="0" y="960193"/>
                </a:lnTo>
                <a:lnTo>
                  <a:pt x="855197" y="960193"/>
                </a:lnTo>
                <a:lnTo>
                  <a:pt x="855197" y="0"/>
                </a:lnTo>
                <a:close/>
              </a:path>
            </a:pathLst>
          </a:custGeom>
          <a:blipFill>
            <a:blip r:embed="rId9">
              <a:extLst>
                <a:ext uri="{96DAC541-7B7A-43D3-8B79-37D633B846F1}">
                  <asvg:svgBlip xmlns:asvg="http://schemas.microsoft.com/office/drawing/2016/SVG/main" r:embed="rId10"/>
                </a:ext>
              </a:extLst>
            </a:blip>
            <a:stretch>
              <a:fillRect r="-238382" b="-199120"/>
            </a:stretch>
          </a:blipFill>
        </p:spPr>
        <p:txBody>
          <a:bodyPr/>
          <a:lstStyle/>
          <a:p>
            <a:endParaRPr lang="en-SG"/>
          </a:p>
        </p:txBody>
      </p:sp>
      <p:sp>
        <p:nvSpPr>
          <p:cNvPr id="17" name="Freeform 17"/>
          <p:cNvSpPr/>
          <p:nvPr/>
        </p:nvSpPr>
        <p:spPr>
          <a:xfrm flipH="1" flipV="1">
            <a:off x="16404103" y="8298107"/>
            <a:ext cx="855197" cy="960193"/>
          </a:xfrm>
          <a:custGeom>
            <a:avLst/>
            <a:gdLst/>
            <a:ahLst/>
            <a:cxnLst/>
            <a:rect l="l" t="t" r="r" b="b"/>
            <a:pathLst>
              <a:path w="855197" h="960193">
                <a:moveTo>
                  <a:pt x="855197" y="960193"/>
                </a:moveTo>
                <a:lnTo>
                  <a:pt x="0" y="960193"/>
                </a:lnTo>
                <a:lnTo>
                  <a:pt x="0" y="0"/>
                </a:lnTo>
                <a:lnTo>
                  <a:pt x="855197" y="0"/>
                </a:lnTo>
                <a:lnTo>
                  <a:pt x="855197" y="960193"/>
                </a:lnTo>
                <a:close/>
              </a:path>
            </a:pathLst>
          </a:custGeom>
          <a:blipFill>
            <a:blip r:embed="rId9">
              <a:extLst>
                <a:ext uri="{96DAC541-7B7A-43D3-8B79-37D633B846F1}">
                  <asvg:svgBlip xmlns:asvg="http://schemas.microsoft.com/office/drawing/2016/SVG/main" r:embed="rId10"/>
                </a:ext>
              </a:extLst>
            </a:blip>
            <a:stretch>
              <a:fillRect r="-238382" b="-199120"/>
            </a:stretch>
          </a:blipFill>
        </p:spPr>
        <p:txBody>
          <a:bodyPr/>
          <a:lstStyle/>
          <a:p>
            <a:endParaRPr lang="en-SG"/>
          </a:p>
        </p:txBody>
      </p:sp>
      <p:sp>
        <p:nvSpPr>
          <p:cNvPr id="18" name="Freeform 18"/>
          <p:cNvSpPr/>
          <p:nvPr/>
        </p:nvSpPr>
        <p:spPr>
          <a:xfrm rot="-266671">
            <a:off x="5247683" y="8924316"/>
            <a:ext cx="1597270" cy="999020"/>
          </a:xfrm>
          <a:custGeom>
            <a:avLst/>
            <a:gdLst/>
            <a:ahLst/>
            <a:cxnLst/>
            <a:rect l="l" t="t" r="r" b="b"/>
            <a:pathLst>
              <a:path w="1597270" h="999020">
                <a:moveTo>
                  <a:pt x="0" y="0"/>
                </a:moveTo>
                <a:lnTo>
                  <a:pt x="1597270" y="0"/>
                </a:lnTo>
                <a:lnTo>
                  <a:pt x="1597270" y="999020"/>
                </a:lnTo>
                <a:lnTo>
                  <a:pt x="0" y="99902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19" name="Freeform 19"/>
          <p:cNvSpPr/>
          <p:nvPr/>
        </p:nvSpPr>
        <p:spPr>
          <a:xfrm>
            <a:off x="-485513" y="2631510"/>
            <a:ext cx="2386121" cy="1947942"/>
          </a:xfrm>
          <a:custGeom>
            <a:avLst/>
            <a:gdLst/>
            <a:ahLst/>
            <a:cxnLst/>
            <a:rect l="l" t="t" r="r" b="b"/>
            <a:pathLst>
              <a:path w="2386121" h="1947942">
                <a:moveTo>
                  <a:pt x="0" y="0"/>
                </a:moveTo>
                <a:lnTo>
                  <a:pt x="2386121" y="0"/>
                </a:lnTo>
                <a:lnTo>
                  <a:pt x="2386121" y="1947942"/>
                </a:lnTo>
                <a:lnTo>
                  <a:pt x="0" y="19479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a:p>
        </p:txBody>
      </p:sp>
      <p:sp>
        <p:nvSpPr>
          <p:cNvPr id="20" name="Freeform 20"/>
          <p:cNvSpPr/>
          <p:nvPr/>
        </p:nvSpPr>
        <p:spPr>
          <a:xfrm>
            <a:off x="11344690" y="0"/>
            <a:ext cx="1557007" cy="733209"/>
          </a:xfrm>
          <a:custGeom>
            <a:avLst/>
            <a:gdLst/>
            <a:ahLst/>
            <a:cxnLst/>
            <a:rect l="l" t="t" r="r" b="b"/>
            <a:pathLst>
              <a:path w="1557007" h="733209">
                <a:moveTo>
                  <a:pt x="0" y="0"/>
                </a:moveTo>
                <a:lnTo>
                  <a:pt x="1557007" y="0"/>
                </a:lnTo>
                <a:lnTo>
                  <a:pt x="1557007" y="733209"/>
                </a:lnTo>
                <a:lnTo>
                  <a:pt x="0" y="73320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G"/>
          </a:p>
        </p:txBody>
      </p:sp>
      <p:sp>
        <p:nvSpPr>
          <p:cNvPr id="21" name="Freeform 21"/>
          <p:cNvSpPr/>
          <p:nvPr/>
        </p:nvSpPr>
        <p:spPr>
          <a:xfrm>
            <a:off x="14722384" y="9615002"/>
            <a:ext cx="2272228" cy="565991"/>
          </a:xfrm>
          <a:custGeom>
            <a:avLst/>
            <a:gdLst/>
            <a:ahLst/>
            <a:cxnLst/>
            <a:rect l="l" t="t" r="r" b="b"/>
            <a:pathLst>
              <a:path w="2272228" h="565991">
                <a:moveTo>
                  <a:pt x="0" y="0"/>
                </a:moveTo>
                <a:lnTo>
                  <a:pt x="2272228" y="0"/>
                </a:lnTo>
                <a:lnTo>
                  <a:pt x="2272228" y="565992"/>
                </a:lnTo>
                <a:lnTo>
                  <a:pt x="0" y="56599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G"/>
          </a:p>
        </p:txBody>
      </p:sp>
      <p:sp>
        <p:nvSpPr>
          <p:cNvPr id="22" name="TextBox 22"/>
          <p:cNvSpPr txBox="1"/>
          <p:nvPr/>
        </p:nvSpPr>
        <p:spPr>
          <a:xfrm>
            <a:off x="6428089" y="7654006"/>
            <a:ext cx="6152735" cy="619139"/>
          </a:xfrm>
          <a:prstGeom prst="rect">
            <a:avLst/>
          </a:prstGeom>
        </p:spPr>
        <p:txBody>
          <a:bodyPr lIns="0" tIns="0" rIns="0" bIns="0" rtlCol="0" anchor="t">
            <a:spAutoFit/>
          </a:bodyPr>
          <a:lstStyle/>
          <a:p>
            <a:pPr algn="l">
              <a:lnSpc>
                <a:spcPts val="4200"/>
              </a:lnSpc>
            </a:pPr>
            <a:r>
              <a:rPr lang="en-US" sz="3500">
                <a:solidFill>
                  <a:srgbClr val="000000"/>
                </a:solidFill>
                <a:latin typeface="Gaegu"/>
                <a:ea typeface="Gaegu"/>
                <a:cs typeface="Gaegu"/>
                <a:sym typeface="Gaegu"/>
              </a:rPr>
              <a:t>Recommendations </a:t>
            </a:r>
          </a:p>
        </p:txBody>
      </p:sp>
      <p:sp>
        <p:nvSpPr>
          <p:cNvPr id="23" name="Freeform 23"/>
          <p:cNvSpPr/>
          <p:nvPr/>
        </p:nvSpPr>
        <p:spPr>
          <a:xfrm>
            <a:off x="4914801" y="7452099"/>
            <a:ext cx="1170388" cy="1108677"/>
          </a:xfrm>
          <a:custGeom>
            <a:avLst/>
            <a:gdLst/>
            <a:ahLst/>
            <a:cxnLst/>
            <a:rect l="l" t="t" r="r" b="b"/>
            <a:pathLst>
              <a:path w="1170388" h="1108677">
                <a:moveTo>
                  <a:pt x="0" y="0"/>
                </a:moveTo>
                <a:lnTo>
                  <a:pt x="1170388" y="0"/>
                </a:lnTo>
                <a:lnTo>
                  <a:pt x="1170388" y="1108677"/>
                </a:lnTo>
                <a:lnTo>
                  <a:pt x="0" y="11086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24" name="TextBox 24"/>
          <p:cNvSpPr txBox="1"/>
          <p:nvPr/>
        </p:nvSpPr>
        <p:spPr>
          <a:xfrm>
            <a:off x="5160590" y="7814412"/>
            <a:ext cx="640711" cy="419106"/>
          </a:xfrm>
          <a:prstGeom prst="rect">
            <a:avLst/>
          </a:prstGeom>
        </p:spPr>
        <p:txBody>
          <a:bodyPr lIns="0" tIns="0" rIns="0" bIns="0" rtlCol="0" anchor="t">
            <a:spAutoFit/>
          </a:bodyPr>
          <a:lstStyle/>
          <a:p>
            <a:pPr algn="ctr">
              <a:lnSpc>
                <a:spcPts val="2400"/>
              </a:lnSpc>
            </a:pPr>
            <a:r>
              <a:rPr lang="en-US" sz="3000">
                <a:solidFill>
                  <a:srgbClr val="000000"/>
                </a:solidFill>
                <a:latin typeface="Gaegu"/>
                <a:ea typeface="Gaegu"/>
                <a:cs typeface="Gaegu"/>
                <a:sym typeface="Gaegu"/>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34504">
            <a:off x="14021973" y="3262298"/>
            <a:ext cx="2055426" cy="747428"/>
          </a:xfrm>
          <a:custGeom>
            <a:avLst/>
            <a:gdLst/>
            <a:ahLst/>
            <a:cxnLst/>
            <a:rect l="l" t="t" r="r" b="b"/>
            <a:pathLst>
              <a:path w="2055426" h="747428">
                <a:moveTo>
                  <a:pt x="0" y="0"/>
                </a:moveTo>
                <a:lnTo>
                  <a:pt x="2055426" y="0"/>
                </a:lnTo>
                <a:lnTo>
                  <a:pt x="2055426" y="747428"/>
                </a:lnTo>
                <a:lnTo>
                  <a:pt x="0" y="747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a:off x="271885" y="66110"/>
            <a:ext cx="1765095" cy="2455784"/>
          </a:xfrm>
          <a:custGeom>
            <a:avLst/>
            <a:gdLst/>
            <a:ahLst/>
            <a:cxnLst/>
            <a:rect l="l" t="t" r="r" b="b"/>
            <a:pathLst>
              <a:path w="1765095" h="2455784">
                <a:moveTo>
                  <a:pt x="0" y="0"/>
                </a:moveTo>
                <a:lnTo>
                  <a:pt x="1765095" y="0"/>
                </a:lnTo>
                <a:lnTo>
                  <a:pt x="1765095" y="2455784"/>
                </a:lnTo>
                <a:lnTo>
                  <a:pt x="0" y="2455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a:off x="16814637" y="7699977"/>
            <a:ext cx="1346330" cy="2587023"/>
          </a:xfrm>
          <a:custGeom>
            <a:avLst/>
            <a:gdLst/>
            <a:ahLst/>
            <a:cxnLst/>
            <a:rect l="l" t="t" r="r" b="b"/>
            <a:pathLst>
              <a:path w="1346330" h="2587023">
                <a:moveTo>
                  <a:pt x="0" y="0"/>
                </a:moveTo>
                <a:lnTo>
                  <a:pt x="1346330" y="0"/>
                </a:lnTo>
                <a:lnTo>
                  <a:pt x="1346330" y="2587023"/>
                </a:lnTo>
                <a:lnTo>
                  <a:pt x="0" y="25870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5" name="Freeform 5"/>
          <p:cNvSpPr/>
          <p:nvPr/>
        </p:nvSpPr>
        <p:spPr>
          <a:xfrm rot="-599571">
            <a:off x="16764251" y="327747"/>
            <a:ext cx="990098" cy="1674584"/>
          </a:xfrm>
          <a:custGeom>
            <a:avLst/>
            <a:gdLst/>
            <a:ahLst/>
            <a:cxnLst/>
            <a:rect l="l" t="t" r="r" b="b"/>
            <a:pathLst>
              <a:path w="990098" h="1674584">
                <a:moveTo>
                  <a:pt x="0" y="0"/>
                </a:moveTo>
                <a:lnTo>
                  <a:pt x="990098" y="0"/>
                </a:lnTo>
                <a:lnTo>
                  <a:pt x="990098" y="1674584"/>
                </a:lnTo>
                <a:lnTo>
                  <a:pt x="0" y="16745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6" name="TextBox 6"/>
          <p:cNvSpPr txBox="1"/>
          <p:nvPr/>
        </p:nvSpPr>
        <p:spPr>
          <a:xfrm>
            <a:off x="7080870" y="4474874"/>
            <a:ext cx="6523281" cy="1123977"/>
          </a:xfrm>
          <a:prstGeom prst="rect">
            <a:avLst/>
          </a:prstGeom>
        </p:spPr>
        <p:txBody>
          <a:bodyPr lIns="0" tIns="0" rIns="0" bIns="0" rtlCol="0" anchor="t">
            <a:spAutoFit/>
          </a:bodyPr>
          <a:lstStyle/>
          <a:p>
            <a:pPr algn="l">
              <a:lnSpc>
                <a:spcPts val="7679"/>
              </a:lnSpc>
            </a:pPr>
            <a:r>
              <a:rPr lang="en-US" sz="6399">
                <a:solidFill>
                  <a:srgbClr val="000000"/>
                </a:solidFill>
                <a:latin typeface="Gaegu"/>
                <a:ea typeface="Gaegu"/>
                <a:cs typeface="Gaegu"/>
                <a:sym typeface="Gaegu"/>
              </a:rPr>
              <a:t>Problem Statement</a:t>
            </a:r>
          </a:p>
        </p:txBody>
      </p:sp>
      <p:sp>
        <p:nvSpPr>
          <p:cNvPr id="7" name="Freeform 7"/>
          <p:cNvSpPr/>
          <p:nvPr/>
        </p:nvSpPr>
        <p:spPr>
          <a:xfrm>
            <a:off x="4683849" y="4257797"/>
            <a:ext cx="1870007" cy="1771406"/>
          </a:xfrm>
          <a:custGeom>
            <a:avLst/>
            <a:gdLst/>
            <a:ahLst/>
            <a:cxnLst/>
            <a:rect l="l" t="t" r="r" b="b"/>
            <a:pathLst>
              <a:path w="1870007" h="1771406">
                <a:moveTo>
                  <a:pt x="0" y="0"/>
                </a:moveTo>
                <a:lnTo>
                  <a:pt x="1870006" y="0"/>
                </a:lnTo>
                <a:lnTo>
                  <a:pt x="1870006" y="1771406"/>
                </a:lnTo>
                <a:lnTo>
                  <a:pt x="0" y="1771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8" name="TextBox 8"/>
          <p:cNvSpPr txBox="1"/>
          <p:nvPr/>
        </p:nvSpPr>
        <p:spPr>
          <a:xfrm>
            <a:off x="5046124" y="4812061"/>
            <a:ext cx="1023706" cy="663813"/>
          </a:xfrm>
          <a:prstGeom prst="rect">
            <a:avLst/>
          </a:prstGeom>
        </p:spPr>
        <p:txBody>
          <a:bodyPr lIns="0" tIns="0" rIns="0" bIns="0" rtlCol="0" anchor="t">
            <a:spAutoFit/>
          </a:bodyPr>
          <a:lstStyle/>
          <a:p>
            <a:pPr algn="ctr">
              <a:lnSpc>
                <a:spcPts val="3834"/>
              </a:lnSpc>
            </a:pPr>
            <a:r>
              <a:rPr lang="en-US" sz="4793">
                <a:solidFill>
                  <a:srgbClr val="000000"/>
                </a:solidFill>
                <a:latin typeface="Gaegu"/>
                <a:ea typeface="Gaegu"/>
                <a:cs typeface="Gaegu"/>
                <a:sym typeface="Gaegu"/>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6343">
            <a:off x="12958485" y="860643"/>
            <a:ext cx="1591054" cy="1038525"/>
          </a:xfrm>
          <a:custGeom>
            <a:avLst/>
            <a:gdLst/>
            <a:ahLst/>
            <a:cxnLst/>
            <a:rect l="l" t="t" r="r" b="b"/>
            <a:pathLst>
              <a:path w="1591054" h="1038525">
                <a:moveTo>
                  <a:pt x="0" y="0"/>
                </a:moveTo>
                <a:lnTo>
                  <a:pt x="1591054" y="0"/>
                </a:lnTo>
                <a:lnTo>
                  <a:pt x="1591054" y="1038525"/>
                </a:lnTo>
                <a:lnTo>
                  <a:pt x="0" y="1038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6016899" y="0"/>
            <a:ext cx="2271101" cy="2475315"/>
          </a:xfrm>
          <a:custGeom>
            <a:avLst/>
            <a:gdLst/>
            <a:ahLst/>
            <a:cxnLst/>
            <a:rect l="l" t="t" r="r" b="b"/>
            <a:pathLst>
              <a:path w="2271101" h="2475315">
                <a:moveTo>
                  <a:pt x="0" y="0"/>
                </a:moveTo>
                <a:lnTo>
                  <a:pt x="2271101" y="0"/>
                </a:lnTo>
                <a:lnTo>
                  <a:pt x="2271101" y="2475315"/>
                </a:lnTo>
                <a:lnTo>
                  <a:pt x="0" y="24753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Freeform 4"/>
          <p:cNvSpPr/>
          <p:nvPr/>
        </p:nvSpPr>
        <p:spPr>
          <a:xfrm>
            <a:off x="987496" y="709272"/>
            <a:ext cx="1315425" cy="1518528"/>
          </a:xfrm>
          <a:custGeom>
            <a:avLst/>
            <a:gdLst/>
            <a:ahLst/>
            <a:cxnLst/>
            <a:rect l="l" t="t" r="r" b="b"/>
            <a:pathLst>
              <a:path w="1315425" h="1518528">
                <a:moveTo>
                  <a:pt x="0" y="0"/>
                </a:moveTo>
                <a:lnTo>
                  <a:pt x="1315425" y="0"/>
                </a:lnTo>
                <a:lnTo>
                  <a:pt x="1315425" y="1518528"/>
                </a:lnTo>
                <a:lnTo>
                  <a:pt x="0" y="15185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5" name="Freeform 5"/>
          <p:cNvSpPr/>
          <p:nvPr/>
        </p:nvSpPr>
        <p:spPr>
          <a:xfrm>
            <a:off x="412192" y="8484146"/>
            <a:ext cx="1233016" cy="1548308"/>
          </a:xfrm>
          <a:custGeom>
            <a:avLst/>
            <a:gdLst/>
            <a:ahLst/>
            <a:cxnLst/>
            <a:rect l="l" t="t" r="r" b="b"/>
            <a:pathLst>
              <a:path w="1233016" h="1548308">
                <a:moveTo>
                  <a:pt x="0" y="0"/>
                </a:moveTo>
                <a:lnTo>
                  <a:pt x="1233016" y="0"/>
                </a:lnTo>
                <a:lnTo>
                  <a:pt x="1233016" y="1548308"/>
                </a:lnTo>
                <a:lnTo>
                  <a:pt x="0" y="15483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6" name="Freeform 6"/>
          <p:cNvSpPr/>
          <p:nvPr/>
        </p:nvSpPr>
        <p:spPr>
          <a:xfrm rot="-693949">
            <a:off x="2868110" y="489146"/>
            <a:ext cx="1371371" cy="1306252"/>
          </a:xfrm>
          <a:custGeom>
            <a:avLst/>
            <a:gdLst/>
            <a:ahLst/>
            <a:cxnLst/>
            <a:rect l="l" t="t" r="r" b="b"/>
            <a:pathLst>
              <a:path w="1371371" h="1306252">
                <a:moveTo>
                  <a:pt x="0" y="0"/>
                </a:moveTo>
                <a:lnTo>
                  <a:pt x="1371371" y="0"/>
                </a:lnTo>
                <a:lnTo>
                  <a:pt x="1371371" y="1306252"/>
                </a:lnTo>
                <a:lnTo>
                  <a:pt x="0" y="1306252"/>
                </a:lnTo>
                <a:lnTo>
                  <a:pt x="0" y="0"/>
                </a:lnTo>
                <a:close/>
              </a:path>
            </a:pathLst>
          </a:custGeom>
          <a:blipFill>
            <a:blip r:embed="rId10">
              <a:extLst>
                <a:ext uri="{96DAC541-7B7A-43D3-8B79-37D633B846F1}">
                  <asvg:svgBlip xmlns:asvg="http://schemas.microsoft.com/office/drawing/2016/SVG/main" r:embed="rId11"/>
                </a:ext>
              </a:extLst>
            </a:blip>
            <a:stretch>
              <a:fillRect r="-82137" b="-72790"/>
            </a:stretch>
          </a:blipFill>
        </p:spPr>
        <p:txBody>
          <a:bodyPr/>
          <a:lstStyle/>
          <a:p>
            <a:endParaRPr lang="en-SG"/>
          </a:p>
        </p:txBody>
      </p:sp>
      <p:sp>
        <p:nvSpPr>
          <p:cNvPr id="7" name="Freeform 7"/>
          <p:cNvSpPr/>
          <p:nvPr/>
        </p:nvSpPr>
        <p:spPr>
          <a:xfrm>
            <a:off x="16295796" y="5748861"/>
            <a:ext cx="2142002" cy="4538139"/>
          </a:xfrm>
          <a:custGeom>
            <a:avLst/>
            <a:gdLst/>
            <a:ahLst/>
            <a:cxnLst/>
            <a:rect l="l" t="t" r="r" b="b"/>
            <a:pathLst>
              <a:path w="2142002" h="4538139">
                <a:moveTo>
                  <a:pt x="0" y="0"/>
                </a:moveTo>
                <a:lnTo>
                  <a:pt x="2142002" y="0"/>
                </a:lnTo>
                <a:lnTo>
                  <a:pt x="2142002" y="4538139"/>
                </a:lnTo>
                <a:lnTo>
                  <a:pt x="0" y="4538139"/>
                </a:lnTo>
                <a:lnTo>
                  <a:pt x="0" y="0"/>
                </a:lnTo>
                <a:close/>
              </a:path>
            </a:pathLst>
          </a:custGeom>
          <a:blipFill>
            <a:blip r:embed="rId12"/>
            <a:stretch>
              <a:fillRect/>
            </a:stretch>
          </a:blipFill>
        </p:spPr>
        <p:txBody>
          <a:bodyPr/>
          <a:lstStyle/>
          <a:p>
            <a:endParaRPr lang="en-SG"/>
          </a:p>
        </p:txBody>
      </p:sp>
      <p:sp>
        <p:nvSpPr>
          <p:cNvPr id="8" name="TextBox 8"/>
          <p:cNvSpPr txBox="1"/>
          <p:nvPr/>
        </p:nvSpPr>
        <p:spPr>
          <a:xfrm>
            <a:off x="3826930" y="1018112"/>
            <a:ext cx="8509784" cy="1257313"/>
          </a:xfrm>
          <a:prstGeom prst="rect">
            <a:avLst/>
          </a:prstGeom>
        </p:spPr>
        <p:txBody>
          <a:bodyPr lIns="0" tIns="0" rIns="0" bIns="0" rtlCol="0" anchor="t">
            <a:spAutoFit/>
          </a:bodyPr>
          <a:lstStyle/>
          <a:p>
            <a:pPr algn="l">
              <a:lnSpc>
                <a:spcPts val="7650"/>
              </a:lnSpc>
            </a:pPr>
            <a:r>
              <a:rPr lang="en-US" sz="8500" b="1">
                <a:solidFill>
                  <a:srgbClr val="000000"/>
                </a:solidFill>
                <a:latin typeface="Gaegu Bold"/>
                <a:ea typeface="Gaegu Bold"/>
                <a:cs typeface="Gaegu Bold"/>
                <a:sym typeface="Gaegu Bold"/>
              </a:rPr>
              <a:t>Problem Statement</a:t>
            </a:r>
          </a:p>
        </p:txBody>
      </p:sp>
      <p:sp>
        <p:nvSpPr>
          <p:cNvPr id="9" name="TextBox 9"/>
          <p:cNvSpPr txBox="1"/>
          <p:nvPr/>
        </p:nvSpPr>
        <p:spPr>
          <a:xfrm>
            <a:off x="2693052" y="2754495"/>
            <a:ext cx="12901896" cy="6332355"/>
          </a:xfrm>
          <a:prstGeom prst="rect">
            <a:avLst/>
          </a:prstGeom>
        </p:spPr>
        <p:txBody>
          <a:bodyPr lIns="0" tIns="0" rIns="0" bIns="0" rtlCol="0" anchor="t">
            <a:spAutoFit/>
          </a:bodyPr>
          <a:lstStyle/>
          <a:p>
            <a:pPr marL="712470" lvl="1" indent="-356235" algn="just">
              <a:lnSpc>
                <a:spcPts val="4950"/>
              </a:lnSpc>
              <a:buFont typeface="Arial"/>
              <a:buChar char="•"/>
            </a:pPr>
            <a:r>
              <a:rPr lang="en-US" sz="3300">
                <a:solidFill>
                  <a:srgbClr val="000000"/>
                </a:solidFill>
                <a:latin typeface="Gaegu"/>
                <a:ea typeface="Gaegu"/>
                <a:cs typeface="Gaegu"/>
                <a:sym typeface="Gaegu"/>
              </a:rPr>
              <a:t>sales, inventory, and product data exists in separate datasets</a:t>
            </a:r>
          </a:p>
          <a:p>
            <a:pPr marL="712470" lvl="1" indent="-356235" algn="just">
              <a:lnSpc>
                <a:spcPts val="4950"/>
              </a:lnSpc>
              <a:buFont typeface="Arial"/>
              <a:buChar char="•"/>
            </a:pPr>
            <a:r>
              <a:rPr lang="en-US" sz="3300">
                <a:solidFill>
                  <a:srgbClr val="000000"/>
                </a:solidFill>
                <a:latin typeface="Gaegu"/>
                <a:ea typeface="Gaegu"/>
                <a:cs typeface="Gaegu"/>
                <a:sym typeface="Gaegu"/>
              </a:rPr>
              <a:t>Store managers and operations lack visibility into whether stock matches customer demand</a:t>
            </a:r>
          </a:p>
          <a:p>
            <a:pPr marL="712470" lvl="1" indent="-356235" algn="just">
              <a:lnSpc>
                <a:spcPts val="4950"/>
              </a:lnSpc>
              <a:buFont typeface="Arial"/>
              <a:buChar char="•"/>
            </a:pPr>
            <a:r>
              <a:rPr lang="en-US" sz="3300">
                <a:solidFill>
                  <a:srgbClr val="000000"/>
                </a:solidFill>
                <a:latin typeface="Gaegu"/>
                <a:ea typeface="Gaegu"/>
                <a:cs typeface="Gaegu"/>
                <a:sym typeface="Gaegu"/>
              </a:rPr>
              <a:t>results in: </a:t>
            </a:r>
          </a:p>
          <a:p>
            <a:pPr algn="just">
              <a:lnSpc>
                <a:spcPts val="4950"/>
              </a:lnSpc>
            </a:pPr>
            <a:r>
              <a:rPr lang="en-US" sz="3300">
                <a:solidFill>
                  <a:srgbClr val="000000"/>
                </a:solidFill>
                <a:latin typeface="Gaegu"/>
                <a:ea typeface="Gaegu"/>
                <a:cs typeface="Gaegu"/>
                <a:sym typeface="Gaegu"/>
              </a:rPr>
              <a:t>    - overstocked slow-moving products</a:t>
            </a:r>
          </a:p>
          <a:p>
            <a:pPr algn="just">
              <a:lnSpc>
                <a:spcPts val="4950"/>
              </a:lnSpc>
            </a:pPr>
            <a:r>
              <a:rPr lang="en-US" sz="3300">
                <a:solidFill>
                  <a:srgbClr val="000000"/>
                </a:solidFill>
                <a:latin typeface="Gaegu"/>
                <a:ea typeface="Gaegu"/>
                <a:cs typeface="Gaegu"/>
                <a:sym typeface="Gaegu"/>
              </a:rPr>
              <a:t>    - stock shortages</a:t>
            </a:r>
          </a:p>
          <a:p>
            <a:pPr algn="just">
              <a:lnSpc>
                <a:spcPts val="4950"/>
              </a:lnSpc>
            </a:pPr>
            <a:r>
              <a:rPr lang="en-US" sz="3300">
                <a:solidFill>
                  <a:srgbClr val="000000"/>
                </a:solidFill>
                <a:latin typeface="Gaegu"/>
                <a:ea typeface="Gaegu"/>
                <a:cs typeface="Gaegu"/>
                <a:sym typeface="Gaegu"/>
              </a:rPr>
              <a:t>    - manual, slow decision-making</a:t>
            </a:r>
          </a:p>
          <a:p>
            <a:pPr marL="712470" lvl="1" indent="-356235" algn="just">
              <a:lnSpc>
                <a:spcPts val="4950"/>
              </a:lnSpc>
              <a:buFont typeface="Arial"/>
              <a:buChar char="•"/>
            </a:pPr>
            <a:r>
              <a:rPr lang="en-US" sz="3300">
                <a:solidFill>
                  <a:srgbClr val="000000"/>
                </a:solidFill>
                <a:latin typeface="Gaegu"/>
                <a:ea typeface="Gaegu"/>
                <a:cs typeface="Gaegu"/>
                <a:sym typeface="Gaegu"/>
              </a:rPr>
              <a:t>business impact:</a:t>
            </a:r>
          </a:p>
          <a:p>
            <a:pPr algn="just">
              <a:lnSpc>
                <a:spcPts val="4950"/>
              </a:lnSpc>
            </a:pPr>
            <a:r>
              <a:rPr lang="en-US" sz="3300">
                <a:solidFill>
                  <a:srgbClr val="000000"/>
                </a:solidFill>
                <a:latin typeface="Gaegu"/>
                <a:ea typeface="Gaegu"/>
                <a:cs typeface="Gaegu"/>
                <a:sym typeface="Gaegu"/>
              </a:rPr>
              <a:t>    - lost sales opportunities</a:t>
            </a:r>
          </a:p>
          <a:p>
            <a:pPr algn="just">
              <a:lnSpc>
                <a:spcPts val="4950"/>
              </a:lnSpc>
            </a:pPr>
            <a:r>
              <a:rPr lang="en-US" sz="3300">
                <a:solidFill>
                  <a:srgbClr val="000000"/>
                </a:solidFill>
                <a:latin typeface="Gaegu"/>
                <a:ea typeface="Gaegu"/>
                <a:cs typeface="Gaegu"/>
                <a:sym typeface="Gaegu"/>
              </a:rPr>
              <a:t>    - reduced customer satisfaction &amp; retention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3967" y="848739"/>
            <a:ext cx="1647393" cy="1611699"/>
          </a:xfrm>
          <a:custGeom>
            <a:avLst/>
            <a:gdLst/>
            <a:ahLst/>
            <a:cxnLst/>
            <a:rect l="l" t="t" r="r" b="b"/>
            <a:pathLst>
              <a:path w="1647393" h="1611699">
                <a:moveTo>
                  <a:pt x="0" y="0"/>
                </a:moveTo>
                <a:lnTo>
                  <a:pt x="1647393" y="0"/>
                </a:lnTo>
                <a:lnTo>
                  <a:pt x="1647393" y="1611699"/>
                </a:lnTo>
                <a:lnTo>
                  <a:pt x="0" y="16116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rot="759577">
            <a:off x="13405335" y="8234905"/>
            <a:ext cx="1113625" cy="1209367"/>
          </a:xfrm>
          <a:custGeom>
            <a:avLst/>
            <a:gdLst/>
            <a:ahLst/>
            <a:cxnLst/>
            <a:rect l="l" t="t" r="r" b="b"/>
            <a:pathLst>
              <a:path w="1113625" h="1209367">
                <a:moveTo>
                  <a:pt x="0" y="0"/>
                </a:moveTo>
                <a:lnTo>
                  <a:pt x="1113625" y="0"/>
                </a:lnTo>
                <a:lnTo>
                  <a:pt x="1113625" y="1209367"/>
                </a:lnTo>
                <a:lnTo>
                  <a:pt x="0" y="1209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rot="-610260">
            <a:off x="533651" y="450710"/>
            <a:ext cx="990098" cy="1674584"/>
          </a:xfrm>
          <a:custGeom>
            <a:avLst/>
            <a:gdLst/>
            <a:ahLst/>
            <a:cxnLst/>
            <a:rect l="l" t="t" r="r" b="b"/>
            <a:pathLst>
              <a:path w="990098" h="1674584">
                <a:moveTo>
                  <a:pt x="0" y="0"/>
                </a:moveTo>
                <a:lnTo>
                  <a:pt x="990098" y="0"/>
                </a:lnTo>
                <a:lnTo>
                  <a:pt x="990098" y="1674584"/>
                </a:lnTo>
                <a:lnTo>
                  <a:pt x="0" y="1674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5" name="Freeform 5"/>
          <p:cNvSpPr/>
          <p:nvPr/>
        </p:nvSpPr>
        <p:spPr>
          <a:xfrm>
            <a:off x="631926" y="9258300"/>
            <a:ext cx="2354982" cy="586605"/>
          </a:xfrm>
          <a:custGeom>
            <a:avLst/>
            <a:gdLst/>
            <a:ahLst/>
            <a:cxnLst/>
            <a:rect l="l" t="t" r="r" b="b"/>
            <a:pathLst>
              <a:path w="2354982" h="586605">
                <a:moveTo>
                  <a:pt x="0" y="0"/>
                </a:moveTo>
                <a:lnTo>
                  <a:pt x="2354982" y="0"/>
                </a:lnTo>
                <a:lnTo>
                  <a:pt x="2354982" y="586605"/>
                </a:lnTo>
                <a:lnTo>
                  <a:pt x="0" y="5866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6" name="Freeform 6"/>
          <p:cNvSpPr/>
          <p:nvPr/>
        </p:nvSpPr>
        <p:spPr>
          <a:xfrm rot="6526794">
            <a:off x="13180025" y="1724854"/>
            <a:ext cx="735362" cy="2053041"/>
          </a:xfrm>
          <a:custGeom>
            <a:avLst/>
            <a:gdLst/>
            <a:ahLst/>
            <a:cxnLst/>
            <a:rect l="l" t="t" r="r" b="b"/>
            <a:pathLst>
              <a:path w="735362" h="2053041">
                <a:moveTo>
                  <a:pt x="0" y="0"/>
                </a:moveTo>
                <a:lnTo>
                  <a:pt x="735361" y="0"/>
                </a:lnTo>
                <a:lnTo>
                  <a:pt x="735361" y="2053041"/>
                </a:lnTo>
                <a:lnTo>
                  <a:pt x="0" y="20530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7" name="TextBox 7"/>
          <p:cNvSpPr txBox="1"/>
          <p:nvPr/>
        </p:nvSpPr>
        <p:spPr>
          <a:xfrm>
            <a:off x="2754696" y="1831768"/>
            <a:ext cx="5612979" cy="1257340"/>
          </a:xfrm>
          <a:prstGeom prst="rect">
            <a:avLst/>
          </a:prstGeom>
        </p:spPr>
        <p:txBody>
          <a:bodyPr lIns="0" tIns="0" rIns="0" bIns="0" rtlCol="0" anchor="t">
            <a:spAutoFit/>
          </a:bodyPr>
          <a:lstStyle/>
          <a:p>
            <a:pPr algn="l">
              <a:lnSpc>
                <a:spcPts val="7650"/>
              </a:lnSpc>
            </a:pPr>
            <a:r>
              <a:rPr lang="en-US" sz="8500" b="1">
                <a:solidFill>
                  <a:srgbClr val="000000"/>
                </a:solidFill>
                <a:latin typeface="Gaegu Bold"/>
                <a:ea typeface="Gaegu Bold"/>
                <a:cs typeface="Gaegu Bold"/>
                <a:sym typeface="Gaegu Bold"/>
              </a:rPr>
              <a:t>Solution</a:t>
            </a:r>
          </a:p>
        </p:txBody>
      </p:sp>
      <p:sp>
        <p:nvSpPr>
          <p:cNvPr id="8" name="TextBox 8"/>
          <p:cNvSpPr txBox="1"/>
          <p:nvPr/>
        </p:nvSpPr>
        <p:spPr>
          <a:xfrm>
            <a:off x="2227672" y="3301841"/>
            <a:ext cx="13832655" cy="5760720"/>
          </a:xfrm>
          <a:prstGeom prst="rect">
            <a:avLst/>
          </a:prstGeom>
        </p:spPr>
        <p:txBody>
          <a:bodyPr lIns="0" tIns="0" rIns="0" bIns="0" rtlCol="0" anchor="t">
            <a:spAutoFit/>
          </a:bodyPr>
          <a:lstStyle/>
          <a:p>
            <a:pPr marL="820419" lvl="1" indent="-410209" algn="l">
              <a:lnSpc>
                <a:spcPts val="5699"/>
              </a:lnSpc>
              <a:buFont typeface="Arial"/>
              <a:buChar char="•"/>
            </a:pPr>
            <a:r>
              <a:rPr lang="en-US" sz="3799">
                <a:solidFill>
                  <a:srgbClr val="000000"/>
                </a:solidFill>
                <a:latin typeface="Gaegu"/>
                <a:ea typeface="Gaegu"/>
                <a:cs typeface="Gaegu"/>
                <a:sym typeface="Gaegu"/>
              </a:rPr>
              <a:t>integrated brands, categories, orders, order_items, products, stocks &amp; stores csv</a:t>
            </a:r>
          </a:p>
          <a:p>
            <a:pPr marL="820419" lvl="1" indent="-410209" algn="l">
              <a:lnSpc>
                <a:spcPts val="5699"/>
              </a:lnSpc>
              <a:buFont typeface="Arial"/>
              <a:buChar char="•"/>
            </a:pPr>
            <a:r>
              <a:rPr lang="en-US" sz="3799">
                <a:solidFill>
                  <a:srgbClr val="000000"/>
                </a:solidFill>
                <a:latin typeface="Gaegu"/>
                <a:ea typeface="Gaegu"/>
                <a:cs typeface="Gaegu"/>
                <a:sym typeface="Gaegu"/>
              </a:rPr>
              <a:t>unified, store-level view of:</a:t>
            </a:r>
          </a:p>
          <a:p>
            <a:pPr algn="l">
              <a:lnSpc>
                <a:spcPts val="5699"/>
              </a:lnSpc>
            </a:pPr>
            <a:r>
              <a:rPr lang="en-US" sz="3799">
                <a:solidFill>
                  <a:srgbClr val="000000"/>
                </a:solidFill>
                <a:latin typeface="Gaegu"/>
                <a:ea typeface="Gaegu"/>
                <a:cs typeface="Gaegu"/>
                <a:sym typeface="Gaegu"/>
              </a:rPr>
              <a:t>    - what is selling</a:t>
            </a:r>
          </a:p>
          <a:p>
            <a:pPr algn="l">
              <a:lnSpc>
                <a:spcPts val="5699"/>
              </a:lnSpc>
            </a:pPr>
            <a:r>
              <a:rPr lang="en-US" sz="3799">
                <a:solidFill>
                  <a:srgbClr val="000000"/>
                </a:solidFill>
                <a:latin typeface="Gaegu"/>
                <a:ea typeface="Gaegu"/>
                <a:cs typeface="Gaegu"/>
                <a:sym typeface="Gaegu"/>
              </a:rPr>
              <a:t>    - what is in stock</a:t>
            </a:r>
          </a:p>
          <a:p>
            <a:pPr algn="l">
              <a:lnSpc>
                <a:spcPts val="5699"/>
              </a:lnSpc>
            </a:pPr>
            <a:r>
              <a:rPr lang="en-US" sz="3799">
                <a:solidFill>
                  <a:srgbClr val="000000"/>
                </a:solidFill>
                <a:latin typeface="Gaegu"/>
                <a:ea typeface="Gaegu"/>
                <a:cs typeface="Gaegu"/>
                <a:sym typeface="Gaegu"/>
              </a:rPr>
              <a:t>    - where mismatches exist</a:t>
            </a:r>
          </a:p>
          <a:p>
            <a:pPr marL="820419" lvl="1" indent="-410209" algn="l">
              <a:lnSpc>
                <a:spcPts val="5699"/>
              </a:lnSpc>
              <a:buFont typeface="Arial"/>
              <a:buChar char="•"/>
            </a:pPr>
            <a:r>
              <a:rPr lang="en-US" sz="3799">
                <a:solidFill>
                  <a:srgbClr val="000000"/>
                </a:solidFill>
                <a:latin typeface="Gaegu"/>
                <a:ea typeface="Gaegu"/>
                <a:cs typeface="Gaegu"/>
                <a:sym typeface="Gaegu"/>
              </a:rPr>
              <a:t>near real-time visibility </a:t>
            </a:r>
          </a:p>
          <a:p>
            <a:pPr marL="820419" lvl="1" indent="-410209" algn="l">
              <a:lnSpc>
                <a:spcPts val="5699"/>
              </a:lnSpc>
              <a:buFont typeface="Arial"/>
              <a:buChar char="•"/>
            </a:pPr>
            <a:r>
              <a:rPr lang="en-US" sz="3799">
                <a:solidFill>
                  <a:srgbClr val="000000"/>
                </a:solidFill>
                <a:latin typeface="Gaegu"/>
                <a:ea typeface="Gaegu"/>
                <a:cs typeface="Gaegu"/>
                <a:sym typeface="Gaegu"/>
              </a:rPr>
              <a:t>designed for operational decision-making</a:t>
            </a:r>
          </a:p>
        </p:txBody>
      </p:sp>
      <p:sp>
        <p:nvSpPr>
          <p:cNvPr id="9" name="Freeform 9"/>
          <p:cNvSpPr/>
          <p:nvPr/>
        </p:nvSpPr>
        <p:spPr>
          <a:xfrm>
            <a:off x="15704073" y="5674198"/>
            <a:ext cx="2017866" cy="3877404"/>
          </a:xfrm>
          <a:custGeom>
            <a:avLst/>
            <a:gdLst/>
            <a:ahLst/>
            <a:cxnLst/>
            <a:rect l="l" t="t" r="r" b="b"/>
            <a:pathLst>
              <a:path w="2017866" h="3877404">
                <a:moveTo>
                  <a:pt x="0" y="0"/>
                </a:moveTo>
                <a:lnTo>
                  <a:pt x="2017865" y="0"/>
                </a:lnTo>
                <a:lnTo>
                  <a:pt x="2017865" y="3877404"/>
                </a:lnTo>
                <a:lnTo>
                  <a:pt x="0" y="38774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34504">
            <a:off x="14021973" y="3262298"/>
            <a:ext cx="2055426" cy="747428"/>
          </a:xfrm>
          <a:custGeom>
            <a:avLst/>
            <a:gdLst/>
            <a:ahLst/>
            <a:cxnLst/>
            <a:rect l="l" t="t" r="r" b="b"/>
            <a:pathLst>
              <a:path w="2055426" h="747428">
                <a:moveTo>
                  <a:pt x="0" y="0"/>
                </a:moveTo>
                <a:lnTo>
                  <a:pt x="2055426" y="0"/>
                </a:lnTo>
                <a:lnTo>
                  <a:pt x="2055426" y="747428"/>
                </a:lnTo>
                <a:lnTo>
                  <a:pt x="0" y="747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a:off x="271885" y="66110"/>
            <a:ext cx="1765095" cy="2455784"/>
          </a:xfrm>
          <a:custGeom>
            <a:avLst/>
            <a:gdLst/>
            <a:ahLst/>
            <a:cxnLst/>
            <a:rect l="l" t="t" r="r" b="b"/>
            <a:pathLst>
              <a:path w="1765095" h="2455784">
                <a:moveTo>
                  <a:pt x="0" y="0"/>
                </a:moveTo>
                <a:lnTo>
                  <a:pt x="1765095" y="0"/>
                </a:lnTo>
                <a:lnTo>
                  <a:pt x="1765095" y="2455784"/>
                </a:lnTo>
                <a:lnTo>
                  <a:pt x="0" y="2455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a:off x="16814637" y="7699977"/>
            <a:ext cx="1346330" cy="2587023"/>
          </a:xfrm>
          <a:custGeom>
            <a:avLst/>
            <a:gdLst/>
            <a:ahLst/>
            <a:cxnLst/>
            <a:rect l="l" t="t" r="r" b="b"/>
            <a:pathLst>
              <a:path w="1346330" h="2587023">
                <a:moveTo>
                  <a:pt x="0" y="0"/>
                </a:moveTo>
                <a:lnTo>
                  <a:pt x="1346330" y="0"/>
                </a:lnTo>
                <a:lnTo>
                  <a:pt x="1346330" y="2587023"/>
                </a:lnTo>
                <a:lnTo>
                  <a:pt x="0" y="25870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5" name="Freeform 5"/>
          <p:cNvSpPr/>
          <p:nvPr/>
        </p:nvSpPr>
        <p:spPr>
          <a:xfrm rot="-599571">
            <a:off x="16764251" y="327747"/>
            <a:ext cx="990098" cy="1674584"/>
          </a:xfrm>
          <a:custGeom>
            <a:avLst/>
            <a:gdLst/>
            <a:ahLst/>
            <a:cxnLst/>
            <a:rect l="l" t="t" r="r" b="b"/>
            <a:pathLst>
              <a:path w="990098" h="1674584">
                <a:moveTo>
                  <a:pt x="0" y="0"/>
                </a:moveTo>
                <a:lnTo>
                  <a:pt x="990098" y="0"/>
                </a:lnTo>
                <a:lnTo>
                  <a:pt x="990098" y="1674584"/>
                </a:lnTo>
                <a:lnTo>
                  <a:pt x="0" y="16745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6" name="TextBox 6"/>
          <p:cNvSpPr txBox="1"/>
          <p:nvPr/>
        </p:nvSpPr>
        <p:spPr>
          <a:xfrm>
            <a:off x="8242809" y="4474874"/>
            <a:ext cx="4199402" cy="1123977"/>
          </a:xfrm>
          <a:prstGeom prst="rect">
            <a:avLst/>
          </a:prstGeom>
        </p:spPr>
        <p:txBody>
          <a:bodyPr lIns="0" tIns="0" rIns="0" bIns="0" rtlCol="0" anchor="t">
            <a:spAutoFit/>
          </a:bodyPr>
          <a:lstStyle/>
          <a:p>
            <a:pPr algn="l">
              <a:lnSpc>
                <a:spcPts val="7679"/>
              </a:lnSpc>
            </a:pPr>
            <a:r>
              <a:rPr lang="en-US" sz="6399">
                <a:solidFill>
                  <a:srgbClr val="000000"/>
                </a:solidFill>
                <a:latin typeface="Gaegu"/>
                <a:ea typeface="Gaegu"/>
                <a:cs typeface="Gaegu"/>
                <a:sym typeface="Gaegu"/>
              </a:rPr>
              <a:t>Key Metrics</a:t>
            </a:r>
          </a:p>
        </p:txBody>
      </p:sp>
      <p:sp>
        <p:nvSpPr>
          <p:cNvPr id="7" name="Freeform 7"/>
          <p:cNvSpPr/>
          <p:nvPr/>
        </p:nvSpPr>
        <p:spPr>
          <a:xfrm>
            <a:off x="5845788" y="4257797"/>
            <a:ext cx="1870007" cy="1771406"/>
          </a:xfrm>
          <a:custGeom>
            <a:avLst/>
            <a:gdLst/>
            <a:ahLst/>
            <a:cxnLst/>
            <a:rect l="l" t="t" r="r" b="b"/>
            <a:pathLst>
              <a:path w="1870007" h="1771406">
                <a:moveTo>
                  <a:pt x="0" y="0"/>
                </a:moveTo>
                <a:lnTo>
                  <a:pt x="1870007" y="0"/>
                </a:lnTo>
                <a:lnTo>
                  <a:pt x="1870007" y="1771406"/>
                </a:lnTo>
                <a:lnTo>
                  <a:pt x="0" y="1771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8" name="TextBox 8"/>
          <p:cNvSpPr txBox="1"/>
          <p:nvPr/>
        </p:nvSpPr>
        <p:spPr>
          <a:xfrm>
            <a:off x="6208064" y="4812029"/>
            <a:ext cx="1023706" cy="663876"/>
          </a:xfrm>
          <a:prstGeom prst="rect">
            <a:avLst/>
          </a:prstGeom>
        </p:spPr>
        <p:txBody>
          <a:bodyPr lIns="0" tIns="0" rIns="0" bIns="0" rtlCol="0" anchor="t">
            <a:spAutoFit/>
          </a:bodyPr>
          <a:lstStyle/>
          <a:p>
            <a:pPr algn="ctr">
              <a:lnSpc>
                <a:spcPts val="3834"/>
              </a:lnSpc>
            </a:pPr>
            <a:r>
              <a:rPr lang="en-US" sz="4793">
                <a:solidFill>
                  <a:srgbClr val="000000"/>
                </a:solidFill>
                <a:latin typeface="Gaegu"/>
                <a:ea typeface="Gaegu"/>
                <a:cs typeface="Gaegu"/>
                <a:sym typeface="Gaegu"/>
              </a:rPr>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72012" y="5033067"/>
            <a:ext cx="6086379" cy="4102388"/>
            <a:chOff x="0" y="0"/>
            <a:chExt cx="3015400" cy="2032463"/>
          </a:xfrm>
        </p:grpSpPr>
        <p:sp>
          <p:nvSpPr>
            <p:cNvPr id="3" name="Freeform 3"/>
            <p:cNvSpPr/>
            <p:nvPr/>
          </p:nvSpPr>
          <p:spPr>
            <a:xfrm>
              <a:off x="10160" y="16510"/>
              <a:ext cx="2992540" cy="2004523"/>
            </a:xfrm>
            <a:custGeom>
              <a:avLst/>
              <a:gdLst/>
              <a:ahLst/>
              <a:cxnLst/>
              <a:rect l="l" t="t" r="r" b="b"/>
              <a:pathLst>
                <a:path w="2992540" h="2004523">
                  <a:moveTo>
                    <a:pt x="2992540" y="2004523"/>
                  </a:moveTo>
                  <a:lnTo>
                    <a:pt x="0" y="1996903"/>
                  </a:lnTo>
                  <a:lnTo>
                    <a:pt x="0" y="708448"/>
                  </a:lnTo>
                  <a:lnTo>
                    <a:pt x="17780" y="19050"/>
                  </a:lnTo>
                  <a:lnTo>
                    <a:pt x="1490144" y="0"/>
                  </a:lnTo>
                  <a:lnTo>
                    <a:pt x="2973490" y="5080"/>
                  </a:lnTo>
                  <a:close/>
                </a:path>
              </a:pathLst>
            </a:custGeom>
            <a:solidFill>
              <a:srgbClr val="FFFFFF"/>
            </a:solidFill>
          </p:spPr>
          <p:txBody>
            <a:bodyPr/>
            <a:lstStyle/>
            <a:p>
              <a:endParaRPr lang="en-SG"/>
            </a:p>
          </p:txBody>
        </p:sp>
        <p:sp>
          <p:nvSpPr>
            <p:cNvPr id="4" name="Freeform 4"/>
            <p:cNvSpPr/>
            <p:nvPr/>
          </p:nvSpPr>
          <p:spPr>
            <a:xfrm>
              <a:off x="-215" y="0"/>
              <a:ext cx="3016884" cy="2030487"/>
            </a:xfrm>
            <a:custGeom>
              <a:avLst/>
              <a:gdLst/>
              <a:ahLst/>
              <a:cxnLst/>
              <a:rect l="l" t="t" r="r" b="b"/>
              <a:pathLst>
                <a:path w="3016884" h="2030487">
                  <a:moveTo>
                    <a:pt x="2983865" y="21590"/>
                  </a:moveTo>
                  <a:cubicBezTo>
                    <a:pt x="2985135" y="34290"/>
                    <a:pt x="2985135" y="44450"/>
                    <a:pt x="2986405" y="54610"/>
                  </a:cubicBezTo>
                  <a:cubicBezTo>
                    <a:pt x="2988945" y="93820"/>
                    <a:pt x="2990215" y="136505"/>
                    <a:pt x="2992755" y="177667"/>
                  </a:cubicBezTo>
                  <a:cubicBezTo>
                    <a:pt x="2992755" y="237122"/>
                    <a:pt x="3005455" y="1409453"/>
                    <a:pt x="3011805" y="1468908"/>
                  </a:cubicBezTo>
                  <a:cubicBezTo>
                    <a:pt x="3018155" y="1558853"/>
                    <a:pt x="3014345" y="1650322"/>
                    <a:pt x="3014345" y="1740267"/>
                  </a:cubicBezTo>
                  <a:cubicBezTo>
                    <a:pt x="3014345" y="1819540"/>
                    <a:pt x="3015615" y="1892716"/>
                    <a:pt x="3016885" y="1970233"/>
                  </a:cubicBezTo>
                  <a:cubicBezTo>
                    <a:pt x="3016885" y="1991823"/>
                    <a:pt x="3016885" y="2005793"/>
                    <a:pt x="3016885" y="2029923"/>
                  </a:cubicBezTo>
                  <a:cubicBezTo>
                    <a:pt x="2994025" y="2029923"/>
                    <a:pt x="2973705" y="2031193"/>
                    <a:pt x="2949145" y="2029923"/>
                  </a:cubicBezTo>
                  <a:cubicBezTo>
                    <a:pt x="2799207" y="2024843"/>
                    <a:pt x="2646963" y="2031193"/>
                    <a:pt x="2497026" y="2026113"/>
                  </a:cubicBezTo>
                  <a:cubicBezTo>
                    <a:pt x="2407063" y="2022303"/>
                    <a:pt x="2319408" y="2024843"/>
                    <a:pt x="2229445" y="2022303"/>
                  </a:cubicBezTo>
                  <a:cubicBezTo>
                    <a:pt x="2187924" y="2021033"/>
                    <a:pt x="2146403" y="2019763"/>
                    <a:pt x="2104882" y="2018493"/>
                  </a:cubicBezTo>
                  <a:cubicBezTo>
                    <a:pt x="2079508" y="2018493"/>
                    <a:pt x="2056441" y="2019763"/>
                    <a:pt x="2031067" y="2019763"/>
                  </a:cubicBezTo>
                  <a:cubicBezTo>
                    <a:pt x="1966478" y="2018493"/>
                    <a:pt x="1788860" y="2019763"/>
                    <a:pt x="1724272" y="2018493"/>
                  </a:cubicBezTo>
                  <a:cubicBezTo>
                    <a:pt x="1678137" y="2017223"/>
                    <a:pt x="755446" y="2026113"/>
                    <a:pt x="709311" y="2024843"/>
                  </a:cubicBezTo>
                  <a:cubicBezTo>
                    <a:pt x="697778" y="2024843"/>
                    <a:pt x="683937" y="2026113"/>
                    <a:pt x="672404" y="2026113"/>
                  </a:cubicBezTo>
                  <a:cubicBezTo>
                    <a:pt x="644723" y="2026113"/>
                    <a:pt x="619349" y="2027383"/>
                    <a:pt x="591668" y="2027383"/>
                  </a:cubicBezTo>
                  <a:cubicBezTo>
                    <a:pt x="522466" y="2027383"/>
                    <a:pt x="455571" y="2026113"/>
                    <a:pt x="386369" y="2024843"/>
                  </a:cubicBezTo>
                  <a:cubicBezTo>
                    <a:pt x="344848" y="2023573"/>
                    <a:pt x="303327" y="2022303"/>
                    <a:pt x="264113" y="2021033"/>
                  </a:cubicBezTo>
                  <a:cubicBezTo>
                    <a:pt x="190297" y="2019763"/>
                    <a:pt x="116482" y="2018493"/>
                    <a:pt x="44665" y="2018493"/>
                  </a:cubicBezTo>
                  <a:cubicBezTo>
                    <a:pt x="34505" y="2018493"/>
                    <a:pt x="25615" y="2018493"/>
                    <a:pt x="15455" y="2017223"/>
                  </a:cubicBezTo>
                  <a:cubicBezTo>
                    <a:pt x="6565" y="2015953"/>
                    <a:pt x="1485" y="2009603"/>
                    <a:pt x="4025" y="2000713"/>
                  </a:cubicBezTo>
                  <a:cubicBezTo>
                    <a:pt x="12915" y="1968940"/>
                    <a:pt x="9105" y="1930828"/>
                    <a:pt x="7835" y="1891191"/>
                  </a:cubicBezTo>
                  <a:cubicBezTo>
                    <a:pt x="6565" y="1810393"/>
                    <a:pt x="2755" y="1731120"/>
                    <a:pt x="4025" y="1650322"/>
                  </a:cubicBezTo>
                  <a:cubicBezTo>
                    <a:pt x="1485" y="1549706"/>
                    <a:pt x="-3595" y="304199"/>
                    <a:pt x="4025" y="202058"/>
                  </a:cubicBezTo>
                  <a:cubicBezTo>
                    <a:pt x="5295" y="182240"/>
                    <a:pt x="4025" y="160897"/>
                    <a:pt x="5295" y="141079"/>
                  </a:cubicBezTo>
                  <a:cubicBezTo>
                    <a:pt x="6565" y="109065"/>
                    <a:pt x="9105" y="74001"/>
                    <a:pt x="10375" y="44450"/>
                  </a:cubicBezTo>
                  <a:cubicBezTo>
                    <a:pt x="10375" y="41910"/>
                    <a:pt x="11645" y="39370"/>
                    <a:pt x="12915" y="38100"/>
                  </a:cubicBezTo>
                  <a:cubicBezTo>
                    <a:pt x="34505" y="35560"/>
                    <a:pt x="58814" y="30480"/>
                    <a:pt x="95722" y="29210"/>
                  </a:cubicBezTo>
                  <a:cubicBezTo>
                    <a:pt x="158003" y="25400"/>
                    <a:pt x="220285" y="22860"/>
                    <a:pt x="284873" y="20320"/>
                  </a:cubicBezTo>
                  <a:cubicBezTo>
                    <a:pt x="328701" y="17780"/>
                    <a:pt x="372529" y="16510"/>
                    <a:pt x="414050" y="13970"/>
                  </a:cubicBezTo>
                  <a:cubicBezTo>
                    <a:pt x="455571" y="11430"/>
                    <a:pt x="499399" y="8890"/>
                    <a:pt x="540920" y="8890"/>
                  </a:cubicBezTo>
                  <a:cubicBezTo>
                    <a:pt x="587055" y="7620"/>
                    <a:pt x="633189" y="10160"/>
                    <a:pt x="679324" y="8890"/>
                  </a:cubicBezTo>
                  <a:cubicBezTo>
                    <a:pt x="736992" y="8890"/>
                    <a:pt x="1781940" y="6350"/>
                    <a:pt x="1839608" y="5080"/>
                  </a:cubicBezTo>
                  <a:cubicBezTo>
                    <a:pt x="1894970" y="3810"/>
                    <a:pt x="1950331" y="2540"/>
                    <a:pt x="2008000" y="2540"/>
                  </a:cubicBezTo>
                  <a:cubicBezTo>
                    <a:pt x="2102575" y="1270"/>
                    <a:pt x="2194845" y="0"/>
                    <a:pt x="2289420" y="0"/>
                  </a:cubicBezTo>
                  <a:cubicBezTo>
                    <a:pt x="2328635" y="0"/>
                    <a:pt x="2370156" y="2540"/>
                    <a:pt x="2409370" y="2540"/>
                  </a:cubicBezTo>
                  <a:cubicBezTo>
                    <a:pt x="2517787" y="3810"/>
                    <a:pt x="2628509" y="5080"/>
                    <a:pt x="2736926" y="7620"/>
                  </a:cubicBezTo>
                  <a:cubicBezTo>
                    <a:pt x="2794594" y="8890"/>
                    <a:pt x="2852262" y="12700"/>
                    <a:pt x="2909930" y="16510"/>
                  </a:cubicBezTo>
                  <a:cubicBezTo>
                    <a:pt x="2923771" y="16510"/>
                    <a:pt x="2937611" y="16510"/>
                    <a:pt x="2949145" y="16510"/>
                  </a:cubicBezTo>
                  <a:cubicBezTo>
                    <a:pt x="2964815" y="17780"/>
                    <a:pt x="2973705" y="20320"/>
                    <a:pt x="2983865" y="21590"/>
                  </a:cubicBezTo>
                  <a:close/>
                  <a:moveTo>
                    <a:pt x="2994025" y="2013413"/>
                  </a:moveTo>
                  <a:cubicBezTo>
                    <a:pt x="2995295" y="1996903"/>
                    <a:pt x="2996565" y="1984203"/>
                    <a:pt x="2996565" y="1971503"/>
                  </a:cubicBezTo>
                  <a:cubicBezTo>
                    <a:pt x="2995295" y="1885093"/>
                    <a:pt x="2994025" y="1804295"/>
                    <a:pt x="2994025" y="1717400"/>
                  </a:cubicBezTo>
                  <a:cubicBezTo>
                    <a:pt x="2994025" y="1677763"/>
                    <a:pt x="2996565" y="1638126"/>
                    <a:pt x="2995295" y="1598490"/>
                  </a:cubicBezTo>
                  <a:cubicBezTo>
                    <a:pt x="2995295" y="1561902"/>
                    <a:pt x="2994025" y="1523790"/>
                    <a:pt x="2992755" y="1487202"/>
                  </a:cubicBezTo>
                  <a:cubicBezTo>
                    <a:pt x="2987675" y="1430796"/>
                    <a:pt x="2976245" y="263038"/>
                    <a:pt x="2976245" y="206632"/>
                  </a:cubicBezTo>
                  <a:cubicBezTo>
                    <a:pt x="2973705" y="159373"/>
                    <a:pt x="2971165" y="110589"/>
                    <a:pt x="2968625" y="63500"/>
                  </a:cubicBezTo>
                  <a:cubicBezTo>
                    <a:pt x="2967355" y="44450"/>
                    <a:pt x="2966085" y="43180"/>
                    <a:pt x="2942225" y="41910"/>
                  </a:cubicBezTo>
                  <a:cubicBezTo>
                    <a:pt x="2935304" y="41910"/>
                    <a:pt x="2930691" y="41910"/>
                    <a:pt x="2923771" y="40640"/>
                  </a:cubicBezTo>
                  <a:cubicBezTo>
                    <a:pt x="2866103" y="36830"/>
                    <a:pt x="2806128" y="31750"/>
                    <a:pt x="2748459" y="30480"/>
                  </a:cubicBezTo>
                  <a:cubicBezTo>
                    <a:pt x="2607749" y="26670"/>
                    <a:pt x="2464732" y="25400"/>
                    <a:pt x="2324021" y="22860"/>
                  </a:cubicBezTo>
                  <a:cubicBezTo>
                    <a:pt x="2303261" y="22860"/>
                    <a:pt x="2280194" y="22860"/>
                    <a:pt x="2259433" y="22860"/>
                  </a:cubicBezTo>
                  <a:cubicBezTo>
                    <a:pt x="2224832" y="22860"/>
                    <a:pt x="2190231" y="22860"/>
                    <a:pt x="2157937" y="22860"/>
                  </a:cubicBezTo>
                  <a:cubicBezTo>
                    <a:pt x="2084122" y="22860"/>
                    <a:pt x="2010306" y="22860"/>
                    <a:pt x="1938798" y="24130"/>
                  </a:cubicBezTo>
                  <a:cubicBezTo>
                    <a:pt x="1876516" y="25400"/>
                    <a:pt x="826954" y="29210"/>
                    <a:pt x="764673" y="29210"/>
                  </a:cubicBezTo>
                  <a:cubicBezTo>
                    <a:pt x="663177" y="29210"/>
                    <a:pt x="561681" y="26670"/>
                    <a:pt x="460185" y="33020"/>
                  </a:cubicBezTo>
                  <a:cubicBezTo>
                    <a:pt x="407130" y="36830"/>
                    <a:pt x="356382" y="36830"/>
                    <a:pt x="305634" y="38100"/>
                  </a:cubicBezTo>
                  <a:cubicBezTo>
                    <a:pt x="217978" y="41910"/>
                    <a:pt x="130323" y="45720"/>
                    <a:pt x="45935" y="50800"/>
                  </a:cubicBezTo>
                  <a:cubicBezTo>
                    <a:pt x="33235" y="50800"/>
                    <a:pt x="30695" y="53340"/>
                    <a:pt x="29425" y="69428"/>
                  </a:cubicBezTo>
                  <a:cubicBezTo>
                    <a:pt x="28155" y="96869"/>
                    <a:pt x="28155" y="124310"/>
                    <a:pt x="26885" y="151750"/>
                  </a:cubicBezTo>
                  <a:cubicBezTo>
                    <a:pt x="25615" y="197485"/>
                    <a:pt x="23075" y="241695"/>
                    <a:pt x="21805" y="287430"/>
                  </a:cubicBezTo>
                  <a:cubicBezTo>
                    <a:pt x="16725" y="336213"/>
                    <a:pt x="23075" y="1528363"/>
                    <a:pt x="25615" y="1577147"/>
                  </a:cubicBezTo>
                  <a:cubicBezTo>
                    <a:pt x="25615" y="1628979"/>
                    <a:pt x="25615" y="1682336"/>
                    <a:pt x="26885" y="1734169"/>
                  </a:cubicBezTo>
                  <a:cubicBezTo>
                    <a:pt x="26885" y="1772281"/>
                    <a:pt x="29425" y="1810393"/>
                    <a:pt x="29425" y="1848506"/>
                  </a:cubicBezTo>
                  <a:cubicBezTo>
                    <a:pt x="29425" y="1889667"/>
                    <a:pt x="29425" y="1930828"/>
                    <a:pt x="28155" y="1971503"/>
                  </a:cubicBezTo>
                  <a:cubicBezTo>
                    <a:pt x="28155" y="1975313"/>
                    <a:pt x="28155" y="1977853"/>
                    <a:pt x="28155" y="1981663"/>
                  </a:cubicBezTo>
                  <a:cubicBezTo>
                    <a:pt x="28155" y="1991823"/>
                    <a:pt x="31965" y="1995633"/>
                    <a:pt x="40855" y="1995633"/>
                  </a:cubicBezTo>
                  <a:cubicBezTo>
                    <a:pt x="63427" y="1995633"/>
                    <a:pt x="95722" y="1996903"/>
                    <a:pt x="125709" y="1996903"/>
                  </a:cubicBezTo>
                  <a:cubicBezTo>
                    <a:pt x="169537" y="1996903"/>
                    <a:pt x="215671" y="1994363"/>
                    <a:pt x="259499" y="1996903"/>
                  </a:cubicBezTo>
                  <a:cubicBezTo>
                    <a:pt x="331008" y="2000713"/>
                    <a:pt x="402516" y="2003253"/>
                    <a:pt x="474025" y="2001983"/>
                  </a:cubicBezTo>
                  <a:cubicBezTo>
                    <a:pt x="520160" y="2000713"/>
                    <a:pt x="563987" y="2003253"/>
                    <a:pt x="610122" y="2003253"/>
                  </a:cubicBezTo>
                  <a:cubicBezTo>
                    <a:pt x="677017" y="2003253"/>
                    <a:pt x="743912" y="2001983"/>
                    <a:pt x="810807" y="2003253"/>
                  </a:cubicBezTo>
                  <a:cubicBezTo>
                    <a:pt x="909997" y="2004523"/>
                    <a:pt x="1998773" y="1994363"/>
                    <a:pt x="2100269" y="1996903"/>
                  </a:cubicBezTo>
                  <a:cubicBezTo>
                    <a:pt x="2144097" y="1998173"/>
                    <a:pt x="2187924" y="1999443"/>
                    <a:pt x="2229445" y="1999443"/>
                  </a:cubicBezTo>
                  <a:cubicBezTo>
                    <a:pt x="2305568" y="2001983"/>
                    <a:pt x="2379383" y="1998173"/>
                    <a:pt x="2455505" y="2001983"/>
                  </a:cubicBezTo>
                  <a:cubicBezTo>
                    <a:pt x="2517787" y="2004523"/>
                    <a:pt x="2580068" y="2004523"/>
                    <a:pt x="2642350" y="2007063"/>
                  </a:cubicBezTo>
                  <a:cubicBezTo>
                    <a:pt x="2734619" y="2010873"/>
                    <a:pt x="2826888" y="2013413"/>
                    <a:pt x="2919157" y="2014683"/>
                  </a:cubicBezTo>
                  <a:cubicBezTo>
                    <a:pt x="2953758" y="2014683"/>
                    <a:pt x="2973705" y="2013413"/>
                    <a:pt x="2994025" y="2013413"/>
                  </a:cubicBezTo>
                  <a:close/>
                </a:path>
              </a:pathLst>
            </a:custGeom>
            <a:solidFill>
              <a:srgbClr val="000000"/>
            </a:solidFill>
          </p:spPr>
          <p:txBody>
            <a:bodyPr/>
            <a:lstStyle/>
            <a:p>
              <a:endParaRPr lang="en-SG"/>
            </a:p>
          </p:txBody>
        </p:sp>
      </p:grpSp>
      <p:grpSp>
        <p:nvGrpSpPr>
          <p:cNvPr id="5" name="Group 5"/>
          <p:cNvGrpSpPr/>
          <p:nvPr/>
        </p:nvGrpSpPr>
        <p:grpSpPr>
          <a:xfrm>
            <a:off x="9543877" y="754521"/>
            <a:ext cx="6086379" cy="4018738"/>
            <a:chOff x="0" y="0"/>
            <a:chExt cx="3015400" cy="1991020"/>
          </a:xfrm>
        </p:grpSpPr>
        <p:sp>
          <p:nvSpPr>
            <p:cNvPr id="6" name="Freeform 6"/>
            <p:cNvSpPr/>
            <p:nvPr/>
          </p:nvSpPr>
          <p:spPr>
            <a:xfrm>
              <a:off x="10160" y="16510"/>
              <a:ext cx="2992540" cy="1963080"/>
            </a:xfrm>
            <a:custGeom>
              <a:avLst/>
              <a:gdLst/>
              <a:ahLst/>
              <a:cxnLst/>
              <a:rect l="l" t="t" r="r" b="b"/>
              <a:pathLst>
                <a:path w="2992540" h="1963080">
                  <a:moveTo>
                    <a:pt x="2992540" y="1963080"/>
                  </a:moveTo>
                  <a:lnTo>
                    <a:pt x="0" y="1955460"/>
                  </a:lnTo>
                  <a:lnTo>
                    <a:pt x="0" y="694074"/>
                  </a:lnTo>
                  <a:lnTo>
                    <a:pt x="17780" y="19050"/>
                  </a:lnTo>
                  <a:lnTo>
                    <a:pt x="1490144" y="0"/>
                  </a:lnTo>
                  <a:lnTo>
                    <a:pt x="2973490" y="5080"/>
                  </a:lnTo>
                  <a:close/>
                </a:path>
              </a:pathLst>
            </a:custGeom>
            <a:solidFill>
              <a:srgbClr val="FFFFFF"/>
            </a:solidFill>
          </p:spPr>
          <p:txBody>
            <a:bodyPr/>
            <a:lstStyle/>
            <a:p>
              <a:endParaRPr lang="en-SG"/>
            </a:p>
          </p:txBody>
        </p:sp>
        <p:sp>
          <p:nvSpPr>
            <p:cNvPr id="7" name="Freeform 7"/>
            <p:cNvSpPr/>
            <p:nvPr/>
          </p:nvSpPr>
          <p:spPr>
            <a:xfrm>
              <a:off x="-215" y="0"/>
              <a:ext cx="3016884" cy="1989044"/>
            </a:xfrm>
            <a:custGeom>
              <a:avLst/>
              <a:gdLst/>
              <a:ahLst/>
              <a:cxnLst/>
              <a:rect l="l" t="t" r="r" b="b"/>
              <a:pathLst>
                <a:path w="3016884" h="1989044">
                  <a:moveTo>
                    <a:pt x="2983865" y="21590"/>
                  </a:moveTo>
                  <a:cubicBezTo>
                    <a:pt x="2985135" y="34290"/>
                    <a:pt x="2985135" y="44450"/>
                    <a:pt x="2986405" y="54610"/>
                  </a:cubicBezTo>
                  <a:cubicBezTo>
                    <a:pt x="2988945" y="93179"/>
                    <a:pt x="2990215" y="134935"/>
                    <a:pt x="2992755" y="175201"/>
                  </a:cubicBezTo>
                  <a:cubicBezTo>
                    <a:pt x="2992755" y="233362"/>
                    <a:pt x="3005455" y="1380186"/>
                    <a:pt x="3011805" y="1438348"/>
                  </a:cubicBezTo>
                  <a:cubicBezTo>
                    <a:pt x="3018155" y="1526335"/>
                    <a:pt x="3014345" y="1615814"/>
                    <a:pt x="3014345" y="1703802"/>
                  </a:cubicBezTo>
                  <a:cubicBezTo>
                    <a:pt x="3014345" y="1781351"/>
                    <a:pt x="3015615" y="1852934"/>
                    <a:pt x="3016885" y="1928790"/>
                  </a:cubicBezTo>
                  <a:cubicBezTo>
                    <a:pt x="3016885" y="1950380"/>
                    <a:pt x="3016885" y="1964350"/>
                    <a:pt x="3016885" y="1988480"/>
                  </a:cubicBezTo>
                  <a:cubicBezTo>
                    <a:pt x="2994025" y="1988480"/>
                    <a:pt x="2973705" y="1989750"/>
                    <a:pt x="2949145" y="1988480"/>
                  </a:cubicBezTo>
                  <a:cubicBezTo>
                    <a:pt x="2799207" y="1983400"/>
                    <a:pt x="2646963" y="1989750"/>
                    <a:pt x="2497026" y="1984670"/>
                  </a:cubicBezTo>
                  <a:cubicBezTo>
                    <a:pt x="2407063" y="1980860"/>
                    <a:pt x="2319408" y="1983400"/>
                    <a:pt x="2229445" y="1980860"/>
                  </a:cubicBezTo>
                  <a:cubicBezTo>
                    <a:pt x="2187924" y="1979590"/>
                    <a:pt x="2146403" y="1978320"/>
                    <a:pt x="2104882" y="1977050"/>
                  </a:cubicBezTo>
                  <a:cubicBezTo>
                    <a:pt x="2079508" y="1977050"/>
                    <a:pt x="2056441" y="1978320"/>
                    <a:pt x="2031067" y="1978320"/>
                  </a:cubicBezTo>
                  <a:cubicBezTo>
                    <a:pt x="1966478" y="1977050"/>
                    <a:pt x="1788860" y="1978320"/>
                    <a:pt x="1724272" y="1977050"/>
                  </a:cubicBezTo>
                  <a:cubicBezTo>
                    <a:pt x="1678137" y="1975780"/>
                    <a:pt x="755446" y="1984670"/>
                    <a:pt x="709311" y="1983400"/>
                  </a:cubicBezTo>
                  <a:cubicBezTo>
                    <a:pt x="697778" y="1983400"/>
                    <a:pt x="683937" y="1984670"/>
                    <a:pt x="672404" y="1984670"/>
                  </a:cubicBezTo>
                  <a:cubicBezTo>
                    <a:pt x="644723" y="1984670"/>
                    <a:pt x="619349" y="1985940"/>
                    <a:pt x="591668" y="1985940"/>
                  </a:cubicBezTo>
                  <a:cubicBezTo>
                    <a:pt x="522466" y="1985940"/>
                    <a:pt x="455571" y="1984670"/>
                    <a:pt x="386369" y="1983400"/>
                  </a:cubicBezTo>
                  <a:cubicBezTo>
                    <a:pt x="344848" y="1982130"/>
                    <a:pt x="303327" y="1980860"/>
                    <a:pt x="264113" y="1979590"/>
                  </a:cubicBezTo>
                  <a:cubicBezTo>
                    <a:pt x="190297" y="1978320"/>
                    <a:pt x="116482" y="1977050"/>
                    <a:pt x="44665" y="1977050"/>
                  </a:cubicBezTo>
                  <a:cubicBezTo>
                    <a:pt x="34505" y="1977050"/>
                    <a:pt x="25615" y="1977050"/>
                    <a:pt x="15455" y="1975780"/>
                  </a:cubicBezTo>
                  <a:cubicBezTo>
                    <a:pt x="6565" y="1974510"/>
                    <a:pt x="1485" y="1968160"/>
                    <a:pt x="4025" y="1959270"/>
                  </a:cubicBezTo>
                  <a:cubicBezTo>
                    <a:pt x="12915" y="1927500"/>
                    <a:pt x="9105" y="1890217"/>
                    <a:pt x="7835" y="1851443"/>
                  </a:cubicBezTo>
                  <a:cubicBezTo>
                    <a:pt x="6565" y="1772403"/>
                    <a:pt x="2755" y="1694854"/>
                    <a:pt x="4025" y="1615814"/>
                  </a:cubicBezTo>
                  <a:cubicBezTo>
                    <a:pt x="1485" y="1517387"/>
                    <a:pt x="-3595" y="298980"/>
                    <a:pt x="4025" y="199062"/>
                  </a:cubicBezTo>
                  <a:cubicBezTo>
                    <a:pt x="5295" y="179675"/>
                    <a:pt x="4025" y="158797"/>
                    <a:pt x="5295" y="139409"/>
                  </a:cubicBezTo>
                  <a:cubicBezTo>
                    <a:pt x="6565" y="108092"/>
                    <a:pt x="9105" y="73791"/>
                    <a:pt x="10375" y="44450"/>
                  </a:cubicBezTo>
                  <a:cubicBezTo>
                    <a:pt x="10375" y="41910"/>
                    <a:pt x="11645" y="39370"/>
                    <a:pt x="12915" y="38100"/>
                  </a:cubicBezTo>
                  <a:cubicBezTo>
                    <a:pt x="34505" y="35560"/>
                    <a:pt x="58814" y="30480"/>
                    <a:pt x="95722" y="29210"/>
                  </a:cubicBezTo>
                  <a:cubicBezTo>
                    <a:pt x="158003" y="25400"/>
                    <a:pt x="220285" y="22860"/>
                    <a:pt x="284873" y="20320"/>
                  </a:cubicBezTo>
                  <a:cubicBezTo>
                    <a:pt x="328701" y="17780"/>
                    <a:pt x="372529" y="16510"/>
                    <a:pt x="414050" y="13970"/>
                  </a:cubicBezTo>
                  <a:cubicBezTo>
                    <a:pt x="455571" y="11430"/>
                    <a:pt x="499399" y="8890"/>
                    <a:pt x="540920" y="8890"/>
                  </a:cubicBezTo>
                  <a:cubicBezTo>
                    <a:pt x="587055" y="7620"/>
                    <a:pt x="633189" y="10160"/>
                    <a:pt x="679324" y="8890"/>
                  </a:cubicBezTo>
                  <a:cubicBezTo>
                    <a:pt x="736992" y="8890"/>
                    <a:pt x="1781940" y="6350"/>
                    <a:pt x="1839608" y="5080"/>
                  </a:cubicBezTo>
                  <a:cubicBezTo>
                    <a:pt x="1894970" y="3810"/>
                    <a:pt x="1950331" y="2540"/>
                    <a:pt x="2008000" y="2540"/>
                  </a:cubicBezTo>
                  <a:cubicBezTo>
                    <a:pt x="2102575" y="1270"/>
                    <a:pt x="2194845" y="0"/>
                    <a:pt x="2289420" y="0"/>
                  </a:cubicBezTo>
                  <a:cubicBezTo>
                    <a:pt x="2328635" y="0"/>
                    <a:pt x="2370156" y="2540"/>
                    <a:pt x="2409370" y="2540"/>
                  </a:cubicBezTo>
                  <a:cubicBezTo>
                    <a:pt x="2517787" y="3810"/>
                    <a:pt x="2628509" y="5080"/>
                    <a:pt x="2736926" y="7620"/>
                  </a:cubicBezTo>
                  <a:cubicBezTo>
                    <a:pt x="2794594" y="8890"/>
                    <a:pt x="2852262" y="12700"/>
                    <a:pt x="2909930" y="16510"/>
                  </a:cubicBezTo>
                  <a:cubicBezTo>
                    <a:pt x="2923771" y="16510"/>
                    <a:pt x="2937611" y="16510"/>
                    <a:pt x="2949145" y="16510"/>
                  </a:cubicBezTo>
                  <a:cubicBezTo>
                    <a:pt x="2964815" y="17780"/>
                    <a:pt x="2973705" y="20320"/>
                    <a:pt x="2983865" y="21590"/>
                  </a:cubicBezTo>
                  <a:close/>
                  <a:moveTo>
                    <a:pt x="2994025" y="1971970"/>
                  </a:moveTo>
                  <a:cubicBezTo>
                    <a:pt x="2995295" y="1955460"/>
                    <a:pt x="2996565" y="1942760"/>
                    <a:pt x="2996565" y="1930060"/>
                  </a:cubicBezTo>
                  <a:cubicBezTo>
                    <a:pt x="2995295" y="1845477"/>
                    <a:pt x="2994025" y="1766438"/>
                    <a:pt x="2994025" y="1681432"/>
                  </a:cubicBezTo>
                  <a:cubicBezTo>
                    <a:pt x="2994025" y="1642658"/>
                    <a:pt x="2996565" y="1603884"/>
                    <a:pt x="2995295" y="1565110"/>
                  </a:cubicBezTo>
                  <a:cubicBezTo>
                    <a:pt x="2995295" y="1529318"/>
                    <a:pt x="2994025" y="1492035"/>
                    <a:pt x="2992755" y="1456243"/>
                  </a:cubicBezTo>
                  <a:cubicBezTo>
                    <a:pt x="2987675" y="1401065"/>
                    <a:pt x="2976245" y="258715"/>
                    <a:pt x="2976245" y="203536"/>
                  </a:cubicBezTo>
                  <a:cubicBezTo>
                    <a:pt x="2973705" y="157305"/>
                    <a:pt x="2971165" y="109583"/>
                    <a:pt x="2968625" y="63500"/>
                  </a:cubicBezTo>
                  <a:cubicBezTo>
                    <a:pt x="2967355" y="44450"/>
                    <a:pt x="2966085" y="43180"/>
                    <a:pt x="2942225" y="41910"/>
                  </a:cubicBezTo>
                  <a:cubicBezTo>
                    <a:pt x="2935304" y="41910"/>
                    <a:pt x="2930691" y="41910"/>
                    <a:pt x="2923771" y="40640"/>
                  </a:cubicBezTo>
                  <a:cubicBezTo>
                    <a:pt x="2866103" y="36830"/>
                    <a:pt x="2806128" y="31750"/>
                    <a:pt x="2748459" y="30480"/>
                  </a:cubicBezTo>
                  <a:cubicBezTo>
                    <a:pt x="2607749" y="26670"/>
                    <a:pt x="2464732" y="25400"/>
                    <a:pt x="2324021" y="22860"/>
                  </a:cubicBezTo>
                  <a:cubicBezTo>
                    <a:pt x="2303261" y="22860"/>
                    <a:pt x="2280194" y="22860"/>
                    <a:pt x="2259433" y="22860"/>
                  </a:cubicBezTo>
                  <a:cubicBezTo>
                    <a:pt x="2224832" y="22860"/>
                    <a:pt x="2190231" y="22860"/>
                    <a:pt x="2157937" y="22860"/>
                  </a:cubicBezTo>
                  <a:cubicBezTo>
                    <a:pt x="2084122" y="22860"/>
                    <a:pt x="2010306" y="22860"/>
                    <a:pt x="1938798" y="24130"/>
                  </a:cubicBezTo>
                  <a:cubicBezTo>
                    <a:pt x="1876516" y="25400"/>
                    <a:pt x="826954" y="29210"/>
                    <a:pt x="764673" y="29210"/>
                  </a:cubicBezTo>
                  <a:cubicBezTo>
                    <a:pt x="663177" y="29210"/>
                    <a:pt x="561681" y="26670"/>
                    <a:pt x="460185" y="33020"/>
                  </a:cubicBezTo>
                  <a:cubicBezTo>
                    <a:pt x="407130" y="36830"/>
                    <a:pt x="356382" y="36830"/>
                    <a:pt x="305634" y="38100"/>
                  </a:cubicBezTo>
                  <a:cubicBezTo>
                    <a:pt x="217978" y="41910"/>
                    <a:pt x="130323" y="45720"/>
                    <a:pt x="45935" y="50800"/>
                  </a:cubicBezTo>
                  <a:cubicBezTo>
                    <a:pt x="33235" y="50800"/>
                    <a:pt x="30695" y="53340"/>
                    <a:pt x="29425" y="69317"/>
                  </a:cubicBezTo>
                  <a:cubicBezTo>
                    <a:pt x="28155" y="96161"/>
                    <a:pt x="28155" y="123005"/>
                    <a:pt x="26885" y="149849"/>
                  </a:cubicBezTo>
                  <a:cubicBezTo>
                    <a:pt x="25615" y="194588"/>
                    <a:pt x="23075" y="237836"/>
                    <a:pt x="21805" y="282576"/>
                  </a:cubicBezTo>
                  <a:cubicBezTo>
                    <a:pt x="16725" y="330298"/>
                    <a:pt x="23075" y="1496509"/>
                    <a:pt x="25615" y="1544231"/>
                  </a:cubicBezTo>
                  <a:cubicBezTo>
                    <a:pt x="25615" y="1594936"/>
                    <a:pt x="25615" y="1647132"/>
                    <a:pt x="26885" y="1697837"/>
                  </a:cubicBezTo>
                  <a:cubicBezTo>
                    <a:pt x="26885" y="1735120"/>
                    <a:pt x="29425" y="1772403"/>
                    <a:pt x="29425" y="1809686"/>
                  </a:cubicBezTo>
                  <a:cubicBezTo>
                    <a:pt x="29425" y="1849951"/>
                    <a:pt x="29425" y="1890217"/>
                    <a:pt x="28155" y="1930060"/>
                  </a:cubicBezTo>
                  <a:cubicBezTo>
                    <a:pt x="28155" y="1933870"/>
                    <a:pt x="28155" y="1936410"/>
                    <a:pt x="28155" y="1940220"/>
                  </a:cubicBezTo>
                  <a:cubicBezTo>
                    <a:pt x="28155" y="1950380"/>
                    <a:pt x="31965" y="1954190"/>
                    <a:pt x="40855" y="1954190"/>
                  </a:cubicBezTo>
                  <a:cubicBezTo>
                    <a:pt x="63427" y="1954190"/>
                    <a:pt x="95722" y="1955460"/>
                    <a:pt x="125709" y="1955460"/>
                  </a:cubicBezTo>
                  <a:cubicBezTo>
                    <a:pt x="169537" y="1955460"/>
                    <a:pt x="215671" y="1952920"/>
                    <a:pt x="259499" y="1955460"/>
                  </a:cubicBezTo>
                  <a:cubicBezTo>
                    <a:pt x="331008" y="1959270"/>
                    <a:pt x="402516" y="1961810"/>
                    <a:pt x="474025" y="1960540"/>
                  </a:cubicBezTo>
                  <a:cubicBezTo>
                    <a:pt x="520160" y="1959270"/>
                    <a:pt x="563987" y="1961810"/>
                    <a:pt x="610122" y="1961810"/>
                  </a:cubicBezTo>
                  <a:cubicBezTo>
                    <a:pt x="677017" y="1961810"/>
                    <a:pt x="743912" y="1960540"/>
                    <a:pt x="810807" y="1961810"/>
                  </a:cubicBezTo>
                  <a:cubicBezTo>
                    <a:pt x="909997" y="1963080"/>
                    <a:pt x="1998773" y="1952920"/>
                    <a:pt x="2100269" y="1955460"/>
                  </a:cubicBezTo>
                  <a:cubicBezTo>
                    <a:pt x="2144097" y="1956730"/>
                    <a:pt x="2187924" y="1958000"/>
                    <a:pt x="2229445" y="1958000"/>
                  </a:cubicBezTo>
                  <a:cubicBezTo>
                    <a:pt x="2305568" y="1960540"/>
                    <a:pt x="2379383" y="1956730"/>
                    <a:pt x="2455505" y="1960540"/>
                  </a:cubicBezTo>
                  <a:cubicBezTo>
                    <a:pt x="2517787" y="1963080"/>
                    <a:pt x="2580068" y="1963080"/>
                    <a:pt x="2642350" y="1965620"/>
                  </a:cubicBezTo>
                  <a:cubicBezTo>
                    <a:pt x="2734619" y="1969430"/>
                    <a:pt x="2826888" y="1971970"/>
                    <a:pt x="2919157" y="1973240"/>
                  </a:cubicBezTo>
                  <a:cubicBezTo>
                    <a:pt x="2953758" y="1973240"/>
                    <a:pt x="2973705" y="1971970"/>
                    <a:pt x="2994025" y="1971970"/>
                  </a:cubicBezTo>
                  <a:close/>
                </a:path>
              </a:pathLst>
            </a:custGeom>
            <a:solidFill>
              <a:srgbClr val="000000"/>
            </a:solidFill>
          </p:spPr>
          <p:txBody>
            <a:bodyPr/>
            <a:lstStyle/>
            <a:p>
              <a:endParaRPr lang="en-SG"/>
            </a:p>
          </p:txBody>
        </p:sp>
      </p:grpSp>
      <p:grpSp>
        <p:nvGrpSpPr>
          <p:cNvPr id="8" name="Group 8"/>
          <p:cNvGrpSpPr/>
          <p:nvPr/>
        </p:nvGrpSpPr>
        <p:grpSpPr>
          <a:xfrm rot="-10800000">
            <a:off x="1672012" y="754521"/>
            <a:ext cx="6086379" cy="4102388"/>
            <a:chOff x="0" y="0"/>
            <a:chExt cx="3015400" cy="2032463"/>
          </a:xfrm>
        </p:grpSpPr>
        <p:sp>
          <p:nvSpPr>
            <p:cNvPr id="9" name="Freeform 9"/>
            <p:cNvSpPr/>
            <p:nvPr/>
          </p:nvSpPr>
          <p:spPr>
            <a:xfrm>
              <a:off x="10160" y="16510"/>
              <a:ext cx="2992540" cy="2004523"/>
            </a:xfrm>
            <a:custGeom>
              <a:avLst/>
              <a:gdLst/>
              <a:ahLst/>
              <a:cxnLst/>
              <a:rect l="l" t="t" r="r" b="b"/>
              <a:pathLst>
                <a:path w="2992540" h="2004523">
                  <a:moveTo>
                    <a:pt x="2992540" y="2004523"/>
                  </a:moveTo>
                  <a:lnTo>
                    <a:pt x="0" y="1996903"/>
                  </a:lnTo>
                  <a:lnTo>
                    <a:pt x="0" y="708448"/>
                  </a:lnTo>
                  <a:lnTo>
                    <a:pt x="17780" y="19050"/>
                  </a:lnTo>
                  <a:lnTo>
                    <a:pt x="1490144" y="0"/>
                  </a:lnTo>
                  <a:lnTo>
                    <a:pt x="2973490" y="5080"/>
                  </a:lnTo>
                  <a:close/>
                </a:path>
              </a:pathLst>
            </a:custGeom>
            <a:solidFill>
              <a:srgbClr val="FFFFFF"/>
            </a:solidFill>
          </p:spPr>
          <p:txBody>
            <a:bodyPr/>
            <a:lstStyle/>
            <a:p>
              <a:endParaRPr lang="en-SG"/>
            </a:p>
          </p:txBody>
        </p:sp>
        <p:sp>
          <p:nvSpPr>
            <p:cNvPr id="10" name="Freeform 10"/>
            <p:cNvSpPr/>
            <p:nvPr/>
          </p:nvSpPr>
          <p:spPr>
            <a:xfrm>
              <a:off x="-215" y="0"/>
              <a:ext cx="3016884" cy="2030487"/>
            </a:xfrm>
            <a:custGeom>
              <a:avLst/>
              <a:gdLst/>
              <a:ahLst/>
              <a:cxnLst/>
              <a:rect l="l" t="t" r="r" b="b"/>
              <a:pathLst>
                <a:path w="3016884" h="2030487">
                  <a:moveTo>
                    <a:pt x="2983865" y="21590"/>
                  </a:moveTo>
                  <a:cubicBezTo>
                    <a:pt x="2985135" y="34290"/>
                    <a:pt x="2985135" y="44450"/>
                    <a:pt x="2986405" y="54610"/>
                  </a:cubicBezTo>
                  <a:cubicBezTo>
                    <a:pt x="2988945" y="93820"/>
                    <a:pt x="2990215" y="136505"/>
                    <a:pt x="2992755" y="177667"/>
                  </a:cubicBezTo>
                  <a:cubicBezTo>
                    <a:pt x="2992755" y="237122"/>
                    <a:pt x="3005455" y="1409453"/>
                    <a:pt x="3011805" y="1468908"/>
                  </a:cubicBezTo>
                  <a:cubicBezTo>
                    <a:pt x="3018155" y="1558853"/>
                    <a:pt x="3014345" y="1650322"/>
                    <a:pt x="3014345" y="1740267"/>
                  </a:cubicBezTo>
                  <a:cubicBezTo>
                    <a:pt x="3014345" y="1819540"/>
                    <a:pt x="3015615" y="1892716"/>
                    <a:pt x="3016885" y="1970233"/>
                  </a:cubicBezTo>
                  <a:cubicBezTo>
                    <a:pt x="3016885" y="1991823"/>
                    <a:pt x="3016885" y="2005793"/>
                    <a:pt x="3016885" y="2029923"/>
                  </a:cubicBezTo>
                  <a:cubicBezTo>
                    <a:pt x="2994025" y="2029923"/>
                    <a:pt x="2973705" y="2031193"/>
                    <a:pt x="2949145" y="2029923"/>
                  </a:cubicBezTo>
                  <a:cubicBezTo>
                    <a:pt x="2799207" y="2024843"/>
                    <a:pt x="2646963" y="2031193"/>
                    <a:pt x="2497026" y="2026113"/>
                  </a:cubicBezTo>
                  <a:cubicBezTo>
                    <a:pt x="2407063" y="2022303"/>
                    <a:pt x="2319408" y="2024843"/>
                    <a:pt x="2229445" y="2022303"/>
                  </a:cubicBezTo>
                  <a:cubicBezTo>
                    <a:pt x="2187924" y="2021033"/>
                    <a:pt x="2146403" y="2019763"/>
                    <a:pt x="2104882" y="2018493"/>
                  </a:cubicBezTo>
                  <a:cubicBezTo>
                    <a:pt x="2079508" y="2018493"/>
                    <a:pt x="2056441" y="2019763"/>
                    <a:pt x="2031067" y="2019763"/>
                  </a:cubicBezTo>
                  <a:cubicBezTo>
                    <a:pt x="1966478" y="2018493"/>
                    <a:pt x="1788860" y="2019763"/>
                    <a:pt x="1724272" y="2018493"/>
                  </a:cubicBezTo>
                  <a:cubicBezTo>
                    <a:pt x="1678137" y="2017223"/>
                    <a:pt x="755446" y="2026113"/>
                    <a:pt x="709311" y="2024843"/>
                  </a:cubicBezTo>
                  <a:cubicBezTo>
                    <a:pt x="697778" y="2024843"/>
                    <a:pt x="683937" y="2026113"/>
                    <a:pt x="672404" y="2026113"/>
                  </a:cubicBezTo>
                  <a:cubicBezTo>
                    <a:pt x="644723" y="2026113"/>
                    <a:pt x="619349" y="2027383"/>
                    <a:pt x="591668" y="2027383"/>
                  </a:cubicBezTo>
                  <a:cubicBezTo>
                    <a:pt x="522466" y="2027383"/>
                    <a:pt x="455571" y="2026113"/>
                    <a:pt x="386369" y="2024843"/>
                  </a:cubicBezTo>
                  <a:cubicBezTo>
                    <a:pt x="344848" y="2023573"/>
                    <a:pt x="303327" y="2022303"/>
                    <a:pt x="264113" y="2021033"/>
                  </a:cubicBezTo>
                  <a:cubicBezTo>
                    <a:pt x="190297" y="2019763"/>
                    <a:pt x="116482" y="2018493"/>
                    <a:pt x="44665" y="2018493"/>
                  </a:cubicBezTo>
                  <a:cubicBezTo>
                    <a:pt x="34505" y="2018493"/>
                    <a:pt x="25615" y="2018493"/>
                    <a:pt x="15455" y="2017223"/>
                  </a:cubicBezTo>
                  <a:cubicBezTo>
                    <a:pt x="6565" y="2015953"/>
                    <a:pt x="1485" y="2009603"/>
                    <a:pt x="4025" y="2000713"/>
                  </a:cubicBezTo>
                  <a:cubicBezTo>
                    <a:pt x="12915" y="1968940"/>
                    <a:pt x="9105" y="1930828"/>
                    <a:pt x="7835" y="1891191"/>
                  </a:cubicBezTo>
                  <a:cubicBezTo>
                    <a:pt x="6565" y="1810393"/>
                    <a:pt x="2755" y="1731120"/>
                    <a:pt x="4025" y="1650322"/>
                  </a:cubicBezTo>
                  <a:cubicBezTo>
                    <a:pt x="1485" y="1549706"/>
                    <a:pt x="-3595" y="304199"/>
                    <a:pt x="4025" y="202058"/>
                  </a:cubicBezTo>
                  <a:cubicBezTo>
                    <a:pt x="5295" y="182240"/>
                    <a:pt x="4025" y="160897"/>
                    <a:pt x="5295" y="141079"/>
                  </a:cubicBezTo>
                  <a:cubicBezTo>
                    <a:pt x="6565" y="109065"/>
                    <a:pt x="9105" y="74001"/>
                    <a:pt x="10375" y="44450"/>
                  </a:cubicBezTo>
                  <a:cubicBezTo>
                    <a:pt x="10375" y="41910"/>
                    <a:pt x="11645" y="39370"/>
                    <a:pt x="12915" y="38100"/>
                  </a:cubicBezTo>
                  <a:cubicBezTo>
                    <a:pt x="34505" y="35560"/>
                    <a:pt x="58814" y="30480"/>
                    <a:pt x="95722" y="29210"/>
                  </a:cubicBezTo>
                  <a:cubicBezTo>
                    <a:pt x="158003" y="25400"/>
                    <a:pt x="220285" y="22860"/>
                    <a:pt x="284873" y="20320"/>
                  </a:cubicBezTo>
                  <a:cubicBezTo>
                    <a:pt x="328701" y="17780"/>
                    <a:pt x="372529" y="16510"/>
                    <a:pt x="414050" y="13970"/>
                  </a:cubicBezTo>
                  <a:cubicBezTo>
                    <a:pt x="455571" y="11430"/>
                    <a:pt x="499399" y="8890"/>
                    <a:pt x="540920" y="8890"/>
                  </a:cubicBezTo>
                  <a:cubicBezTo>
                    <a:pt x="587055" y="7620"/>
                    <a:pt x="633189" y="10160"/>
                    <a:pt x="679324" y="8890"/>
                  </a:cubicBezTo>
                  <a:cubicBezTo>
                    <a:pt x="736992" y="8890"/>
                    <a:pt x="1781940" y="6350"/>
                    <a:pt x="1839608" y="5080"/>
                  </a:cubicBezTo>
                  <a:cubicBezTo>
                    <a:pt x="1894970" y="3810"/>
                    <a:pt x="1950331" y="2540"/>
                    <a:pt x="2008000" y="2540"/>
                  </a:cubicBezTo>
                  <a:cubicBezTo>
                    <a:pt x="2102575" y="1270"/>
                    <a:pt x="2194845" y="0"/>
                    <a:pt x="2289420" y="0"/>
                  </a:cubicBezTo>
                  <a:cubicBezTo>
                    <a:pt x="2328635" y="0"/>
                    <a:pt x="2370156" y="2540"/>
                    <a:pt x="2409370" y="2540"/>
                  </a:cubicBezTo>
                  <a:cubicBezTo>
                    <a:pt x="2517787" y="3810"/>
                    <a:pt x="2628509" y="5080"/>
                    <a:pt x="2736926" y="7620"/>
                  </a:cubicBezTo>
                  <a:cubicBezTo>
                    <a:pt x="2794594" y="8890"/>
                    <a:pt x="2852262" y="12700"/>
                    <a:pt x="2909930" y="16510"/>
                  </a:cubicBezTo>
                  <a:cubicBezTo>
                    <a:pt x="2923771" y="16510"/>
                    <a:pt x="2937611" y="16510"/>
                    <a:pt x="2949145" y="16510"/>
                  </a:cubicBezTo>
                  <a:cubicBezTo>
                    <a:pt x="2964815" y="17780"/>
                    <a:pt x="2973705" y="20320"/>
                    <a:pt x="2983865" y="21590"/>
                  </a:cubicBezTo>
                  <a:close/>
                  <a:moveTo>
                    <a:pt x="2994025" y="2013413"/>
                  </a:moveTo>
                  <a:cubicBezTo>
                    <a:pt x="2995295" y="1996903"/>
                    <a:pt x="2996565" y="1984203"/>
                    <a:pt x="2996565" y="1971503"/>
                  </a:cubicBezTo>
                  <a:cubicBezTo>
                    <a:pt x="2995295" y="1885093"/>
                    <a:pt x="2994025" y="1804295"/>
                    <a:pt x="2994025" y="1717400"/>
                  </a:cubicBezTo>
                  <a:cubicBezTo>
                    <a:pt x="2994025" y="1677763"/>
                    <a:pt x="2996565" y="1638126"/>
                    <a:pt x="2995295" y="1598490"/>
                  </a:cubicBezTo>
                  <a:cubicBezTo>
                    <a:pt x="2995295" y="1561902"/>
                    <a:pt x="2994025" y="1523790"/>
                    <a:pt x="2992755" y="1487202"/>
                  </a:cubicBezTo>
                  <a:cubicBezTo>
                    <a:pt x="2987675" y="1430796"/>
                    <a:pt x="2976245" y="263038"/>
                    <a:pt x="2976245" y="206632"/>
                  </a:cubicBezTo>
                  <a:cubicBezTo>
                    <a:pt x="2973705" y="159373"/>
                    <a:pt x="2971165" y="110589"/>
                    <a:pt x="2968625" y="63500"/>
                  </a:cubicBezTo>
                  <a:cubicBezTo>
                    <a:pt x="2967355" y="44450"/>
                    <a:pt x="2966085" y="43180"/>
                    <a:pt x="2942225" y="41910"/>
                  </a:cubicBezTo>
                  <a:cubicBezTo>
                    <a:pt x="2935304" y="41910"/>
                    <a:pt x="2930691" y="41910"/>
                    <a:pt x="2923771" y="40640"/>
                  </a:cubicBezTo>
                  <a:cubicBezTo>
                    <a:pt x="2866103" y="36830"/>
                    <a:pt x="2806128" y="31750"/>
                    <a:pt x="2748459" y="30480"/>
                  </a:cubicBezTo>
                  <a:cubicBezTo>
                    <a:pt x="2607749" y="26670"/>
                    <a:pt x="2464732" y="25400"/>
                    <a:pt x="2324021" y="22860"/>
                  </a:cubicBezTo>
                  <a:cubicBezTo>
                    <a:pt x="2303261" y="22860"/>
                    <a:pt x="2280194" y="22860"/>
                    <a:pt x="2259433" y="22860"/>
                  </a:cubicBezTo>
                  <a:cubicBezTo>
                    <a:pt x="2224832" y="22860"/>
                    <a:pt x="2190231" y="22860"/>
                    <a:pt x="2157937" y="22860"/>
                  </a:cubicBezTo>
                  <a:cubicBezTo>
                    <a:pt x="2084122" y="22860"/>
                    <a:pt x="2010306" y="22860"/>
                    <a:pt x="1938798" y="24130"/>
                  </a:cubicBezTo>
                  <a:cubicBezTo>
                    <a:pt x="1876516" y="25400"/>
                    <a:pt x="826954" y="29210"/>
                    <a:pt x="764673" y="29210"/>
                  </a:cubicBezTo>
                  <a:cubicBezTo>
                    <a:pt x="663177" y="29210"/>
                    <a:pt x="561681" y="26670"/>
                    <a:pt x="460185" y="33020"/>
                  </a:cubicBezTo>
                  <a:cubicBezTo>
                    <a:pt x="407130" y="36830"/>
                    <a:pt x="356382" y="36830"/>
                    <a:pt x="305634" y="38100"/>
                  </a:cubicBezTo>
                  <a:cubicBezTo>
                    <a:pt x="217978" y="41910"/>
                    <a:pt x="130323" y="45720"/>
                    <a:pt x="45935" y="50800"/>
                  </a:cubicBezTo>
                  <a:cubicBezTo>
                    <a:pt x="33235" y="50800"/>
                    <a:pt x="30695" y="53340"/>
                    <a:pt x="29425" y="69428"/>
                  </a:cubicBezTo>
                  <a:cubicBezTo>
                    <a:pt x="28155" y="96869"/>
                    <a:pt x="28155" y="124310"/>
                    <a:pt x="26885" y="151750"/>
                  </a:cubicBezTo>
                  <a:cubicBezTo>
                    <a:pt x="25615" y="197485"/>
                    <a:pt x="23075" y="241695"/>
                    <a:pt x="21805" y="287430"/>
                  </a:cubicBezTo>
                  <a:cubicBezTo>
                    <a:pt x="16725" y="336213"/>
                    <a:pt x="23075" y="1528363"/>
                    <a:pt x="25615" y="1577147"/>
                  </a:cubicBezTo>
                  <a:cubicBezTo>
                    <a:pt x="25615" y="1628979"/>
                    <a:pt x="25615" y="1682336"/>
                    <a:pt x="26885" y="1734169"/>
                  </a:cubicBezTo>
                  <a:cubicBezTo>
                    <a:pt x="26885" y="1772281"/>
                    <a:pt x="29425" y="1810393"/>
                    <a:pt x="29425" y="1848506"/>
                  </a:cubicBezTo>
                  <a:cubicBezTo>
                    <a:pt x="29425" y="1889667"/>
                    <a:pt x="29425" y="1930828"/>
                    <a:pt x="28155" y="1971503"/>
                  </a:cubicBezTo>
                  <a:cubicBezTo>
                    <a:pt x="28155" y="1975313"/>
                    <a:pt x="28155" y="1977853"/>
                    <a:pt x="28155" y="1981663"/>
                  </a:cubicBezTo>
                  <a:cubicBezTo>
                    <a:pt x="28155" y="1991823"/>
                    <a:pt x="31965" y="1995633"/>
                    <a:pt x="40855" y="1995633"/>
                  </a:cubicBezTo>
                  <a:cubicBezTo>
                    <a:pt x="63427" y="1995633"/>
                    <a:pt x="95722" y="1996903"/>
                    <a:pt x="125709" y="1996903"/>
                  </a:cubicBezTo>
                  <a:cubicBezTo>
                    <a:pt x="169537" y="1996903"/>
                    <a:pt x="215671" y="1994363"/>
                    <a:pt x="259499" y="1996903"/>
                  </a:cubicBezTo>
                  <a:cubicBezTo>
                    <a:pt x="331008" y="2000713"/>
                    <a:pt x="402516" y="2003253"/>
                    <a:pt x="474025" y="2001983"/>
                  </a:cubicBezTo>
                  <a:cubicBezTo>
                    <a:pt x="520160" y="2000713"/>
                    <a:pt x="563987" y="2003253"/>
                    <a:pt x="610122" y="2003253"/>
                  </a:cubicBezTo>
                  <a:cubicBezTo>
                    <a:pt x="677017" y="2003253"/>
                    <a:pt x="743912" y="2001983"/>
                    <a:pt x="810807" y="2003253"/>
                  </a:cubicBezTo>
                  <a:cubicBezTo>
                    <a:pt x="909997" y="2004523"/>
                    <a:pt x="1998773" y="1994363"/>
                    <a:pt x="2100269" y="1996903"/>
                  </a:cubicBezTo>
                  <a:cubicBezTo>
                    <a:pt x="2144097" y="1998173"/>
                    <a:pt x="2187924" y="1999443"/>
                    <a:pt x="2229445" y="1999443"/>
                  </a:cubicBezTo>
                  <a:cubicBezTo>
                    <a:pt x="2305568" y="2001983"/>
                    <a:pt x="2379383" y="1998173"/>
                    <a:pt x="2455505" y="2001983"/>
                  </a:cubicBezTo>
                  <a:cubicBezTo>
                    <a:pt x="2517787" y="2004523"/>
                    <a:pt x="2580068" y="2004523"/>
                    <a:pt x="2642350" y="2007063"/>
                  </a:cubicBezTo>
                  <a:cubicBezTo>
                    <a:pt x="2734619" y="2010873"/>
                    <a:pt x="2826888" y="2013413"/>
                    <a:pt x="2919157" y="2014683"/>
                  </a:cubicBezTo>
                  <a:cubicBezTo>
                    <a:pt x="2953758" y="2014683"/>
                    <a:pt x="2973705" y="2013413"/>
                    <a:pt x="2994025" y="2013413"/>
                  </a:cubicBezTo>
                  <a:close/>
                </a:path>
              </a:pathLst>
            </a:custGeom>
            <a:solidFill>
              <a:srgbClr val="000000"/>
            </a:solidFill>
          </p:spPr>
          <p:txBody>
            <a:bodyPr/>
            <a:lstStyle/>
            <a:p>
              <a:endParaRPr lang="en-SG"/>
            </a:p>
          </p:txBody>
        </p:sp>
      </p:grpSp>
      <p:grpSp>
        <p:nvGrpSpPr>
          <p:cNvPr id="11" name="Group 11"/>
          <p:cNvGrpSpPr/>
          <p:nvPr/>
        </p:nvGrpSpPr>
        <p:grpSpPr>
          <a:xfrm>
            <a:off x="9543877" y="5033067"/>
            <a:ext cx="6086379" cy="4018738"/>
            <a:chOff x="0" y="0"/>
            <a:chExt cx="3015400" cy="1991020"/>
          </a:xfrm>
        </p:grpSpPr>
        <p:sp>
          <p:nvSpPr>
            <p:cNvPr id="12" name="Freeform 12"/>
            <p:cNvSpPr/>
            <p:nvPr/>
          </p:nvSpPr>
          <p:spPr>
            <a:xfrm>
              <a:off x="10160" y="16510"/>
              <a:ext cx="2992540" cy="1963080"/>
            </a:xfrm>
            <a:custGeom>
              <a:avLst/>
              <a:gdLst/>
              <a:ahLst/>
              <a:cxnLst/>
              <a:rect l="l" t="t" r="r" b="b"/>
              <a:pathLst>
                <a:path w="2992540" h="1963080">
                  <a:moveTo>
                    <a:pt x="2992540" y="1963080"/>
                  </a:moveTo>
                  <a:lnTo>
                    <a:pt x="0" y="1955460"/>
                  </a:lnTo>
                  <a:lnTo>
                    <a:pt x="0" y="694074"/>
                  </a:lnTo>
                  <a:lnTo>
                    <a:pt x="17780" y="19050"/>
                  </a:lnTo>
                  <a:lnTo>
                    <a:pt x="1490144" y="0"/>
                  </a:lnTo>
                  <a:lnTo>
                    <a:pt x="2973490" y="5080"/>
                  </a:lnTo>
                  <a:close/>
                </a:path>
              </a:pathLst>
            </a:custGeom>
            <a:solidFill>
              <a:srgbClr val="FFFFFF"/>
            </a:solidFill>
          </p:spPr>
          <p:txBody>
            <a:bodyPr/>
            <a:lstStyle/>
            <a:p>
              <a:endParaRPr lang="en-SG"/>
            </a:p>
          </p:txBody>
        </p:sp>
        <p:sp>
          <p:nvSpPr>
            <p:cNvPr id="13" name="Freeform 13"/>
            <p:cNvSpPr/>
            <p:nvPr/>
          </p:nvSpPr>
          <p:spPr>
            <a:xfrm>
              <a:off x="-215" y="0"/>
              <a:ext cx="3016884" cy="1989044"/>
            </a:xfrm>
            <a:custGeom>
              <a:avLst/>
              <a:gdLst/>
              <a:ahLst/>
              <a:cxnLst/>
              <a:rect l="l" t="t" r="r" b="b"/>
              <a:pathLst>
                <a:path w="3016884" h="1989044">
                  <a:moveTo>
                    <a:pt x="2983865" y="21590"/>
                  </a:moveTo>
                  <a:cubicBezTo>
                    <a:pt x="2985135" y="34290"/>
                    <a:pt x="2985135" y="44450"/>
                    <a:pt x="2986405" y="54610"/>
                  </a:cubicBezTo>
                  <a:cubicBezTo>
                    <a:pt x="2988945" y="93179"/>
                    <a:pt x="2990215" y="134935"/>
                    <a:pt x="2992755" y="175201"/>
                  </a:cubicBezTo>
                  <a:cubicBezTo>
                    <a:pt x="2992755" y="233362"/>
                    <a:pt x="3005455" y="1380186"/>
                    <a:pt x="3011805" y="1438348"/>
                  </a:cubicBezTo>
                  <a:cubicBezTo>
                    <a:pt x="3018155" y="1526335"/>
                    <a:pt x="3014345" y="1615814"/>
                    <a:pt x="3014345" y="1703802"/>
                  </a:cubicBezTo>
                  <a:cubicBezTo>
                    <a:pt x="3014345" y="1781351"/>
                    <a:pt x="3015615" y="1852934"/>
                    <a:pt x="3016885" y="1928790"/>
                  </a:cubicBezTo>
                  <a:cubicBezTo>
                    <a:pt x="3016885" y="1950380"/>
                    <a:pt x="3016885" y="1964350"/>
                    <a:pt x="3016885" y="1988480"/>
                  </a:cubicBezTo>
                  <a:cubicBezTo>
                    <a:pt x="2994025" y="1988480"/>
                    <a:pt x="2973705" y="1989750"/>
                    <a:pt x="2949145" y="1988480"/>
                  </a:cubicBezTo>
                  <a:cubicBezTo>
                    <a:pt x="2799207" y="1983400"/>
                    <a:pt x="2646963" y="1989750"/>
                    <a:pt x="2497026" y="1984670"/>
                  </a:cubicBezTo>
                  <a:cubicBezTo>
                    <a:pt x="2407063" y="1980860"/>
                    <a:pt x="2319408" y="1983400"/>
                    <a:pt x="2229445" y="1980860"/>
                  </a:cubicBezTo>
                  <a:cubicBezTo>
                    <a:pt x="2187924" y="1979590"/>
                    <a:pt x="2146403" y="1978320"/>
                    <a:pt x="2104882" y="1977050"/>
                  </a:cubicBezTo>
                  <a:cubicBezTo>
                    <a:pt x="2079508" y="1977050"/>
                    <a:pt x="2056441" y="1978320"/>
                    <a:pt x="2031067" y="1978320"/>
                  </a:cubicBezTo>
                  <a:cubicBezTo>
                    <a:pt x="1966478" y="1977050"/>
                    <a:pt x="1788860" y="1978320"/>
                    <a:pt x="1724272" y="1977050"/>
                  </a:cubicBezTo>
                  <a:cubicBezTo>
                    <a:pt x="1678137" y="1975780"/>
                    <a:pt x="755446" y="1984670"/>
                    <a:pt x="709311" y="1983400"/>
                  </a:cubicBezTo>
                  <a:cubicBezTo>
                    <a:pt x="697778" y="1983400"/>
                    <a:pt x="683937" y="1984670"/>
                    <a:pt x="672404" y="1984670"/>
                  </a:cubicBezTo>
                  <a:cubicBezTo>
                    <a:pt x="644723" y="1984670"/>
                    <a:pt x="619349" y="1985940"/>
                    <a:pt x="591668" y="1985940"/>
                  </a:cubicBezTo>
                  <a:cubicBezTo>
                    <a:pt x="522466" y="1985940"/>
                    <a:pt x="455571" y="1984670"/>
                    <a:pt x="386369" y="1983400"/>
                  </a:cubicBezTo>
                  <a:cubicBezTo>
                    <a:pt x="344848" y="1982130"/>
                    <a:pt x="303327" y="1980860"/>
                    <a:pt x="264113" y="1979590"/>
                  </a:cubicBezTo>
                  <a:cubicBezTo>
                    <a:pt x="190297" y="1978320"/>
                    <a:pt x="116482" y="1977050"/>
                    <a:pt x="44665" y="1977050"/>
                  </a:cubicBezTo>
                  <a:cubicBezTo>
                    <a:pt x="34505" y="1977050"/>
                    <a:pt x="25615" y="1977050"/>
                    <a:pt x="15455" y="1975780"/>
                  </a:cubicBezTo>
                  <a:cubicBezTo>
                    <a:pt x="6565" y="1974510"/>
                    <a:pt x="1485" y="1968160"/>
                    <a:pt x="4025" y="1959270"/>
                  </a:cubicBezTo>
                  <a:cubicBezTo>
                    <a:pt x="12915" y="1927500"/>
                    <a:pt x="9105" y="1890217"/>
                    <a:pt x="7835" y="1851443"/>
                  </a:cubicBezTo>
                  <a:cubicBezTo>
                    <a:pt x="6565" y="1772403"/>
                    <a:pt x="2755" y="1694854"/>
                    <a:pt x="4025" y="1615814"/>
                  </a:cubicBezTo>
                  <a:cubicBezTo>
                    <a:pt x="1485" y="1517387"/>
                    <a:pt x="-3595" y="298980"/>
                    <a:pt x="4025" y="199062"/>
                  </a:cubicBezTo>
                  <a:cubicBezTo>
                    <a:pt x="5295" y="179675"/>
                    <a:pt x="4025" y="158797"/>
                    <a:pt x="5295" y="139409"/>
                  </a:cubicBezTo>
                  <a:cubicBezTo>
                    <a:pt x="6565" y="108092"/>
                    <a:pt x="9105" y="73791"/>
                    <a:pt x="10375" y="44450"/>
                  </a:cubicBezTo>
                  <a:cubicBezTo>
                    <a:pt x="10375" y="41910"/>
                    <a:pt x="11645" y="39370"/>
                    <a:pt x="12915" y="38100"/>
                  </a:cubicBezTo>
                  <a:cubicBezTo>
                    <a:pt x="34505" y="35560"/>
                    <a:pt x="58814" y="30480"/>
                    <a:pt x="95722" y="29210"/>
                  </a:cubicBezTo>
                  <a:cubicBezTo>
                    <a:pt x="158003" y="25400"/>
                    <a:pt x="220285" y="22860"/>
                    <a:pt x="284873" y="20320"/>
                  </a:cubicBezTo>
                  <a:cubicBezTo>
                    <a:pt x="328701" y="17780"/>
                    <a:pt x="372529" y="16510"/>
                    <a:pt x="414050" y="13970"/>
                  </a:cubicBezTo>
                  <a:cubicBezTo>
                    <a:pt x="455571" y="11430"/>
                    <a:pt x="499399" y="8890"/>
                    <a:pt x="540920" y="8890"/>
                  </a:cubicBezTo>
                  <a:cubicBezTo>
                    <a:pt x="587055" y="7620"/>
                    <a:pt x="633189" y="10160"/>
                    <a:pt x="679324" y="8890"/>
                  </a:cubicBezTo>
                  <a:cubicBezTo>
                    <a:pt x="736992" y="8890"/>
                    <a:pt x="1781940" y="6350"/>
                    <a:pt x="1839608" y="5080"/>
                  </a:cubicBezTo>
                  <a:cubicBezTo>
                    <a:pt x="1894970" y="3810"/>
                    <a:pt x="1950331" y="2540"/>
                    <a:pt x="2008000" y="2540"/>
                  </a:cubicBezTo>
                  <a:cubicBezTo>
                    <a:pt x="2102575" y="1270"/>
                    <a:pt x="2194845" y="0"/>
                    <a:pt x="2289420" y="0"/>
                  </a:cubicBezTo>
                  <a:cubicBezTo>
                    <a:pt x="2328635" y="0"/>
                    <a:pt x="2370156" y="2540"/>
                    <a:pt x="2409370" y="2540"/>
                  </a:cubicBezTo>
                  <a:cubicBezTo>
                    <a:pt x="2517787" y="3810"/>
                    <a:pt x="2628509" y="5080"/>
                    <a:pt x="2736926" y="7620"/>
                  </a:cubicBezTo>
                  <a:cubicBezTo>
                    <a:pt x="2794594" y="8890"/>
                    <a:pt x="2852262" y="12700"/>
                    <a:pt x="2909930" y="16510"/>
                  </a:cubicBezTo>
                  <a:cubicBezTo>
                    <a:pt x="2923771" y="16510"/>
                    <a:pt x="2937611" y="16510"/>
                    <a:pt x="2949145" y="16510"/>
                  </a:cubicBezTo>
                  <a:cubicBezTo>
                    <a:pt x="2964815" y="17780"/>
                    <a:pt x="2973705" y="20320"/>
                    <a:pt x="2983865" y="21590"/>
                  </a:cubicBezTo>
                  <a:close/>
                  <a:moveTo>
                    <a:pt x="2994025" y="1971970"/>
                  </a:moveTo>
                  <a:cubicBezTo>
                    <a:pt x="2995295" y="1955460"/>
                    <a:pt x="2996565" y="1942760"/>
                    <a:pt x="2996565" y="1930060"/>
                  </a:cubicBezTo>
                  <a:cubicBezTo>
                    <a:pt x="2995295" y="1845477"/>
                    <a:pt x="2994025" y="1766438"/>
                    <a:pt x="2994025" y="1681432"/>
                  </a:cubicBezTo>
                  <a:cubicBezTo>
                    <a:pt x="2994025" y="1642658"/>
                    <a:pt x="2996565" y="1603884"/>
                    <a:pt x="2995295" y="1565110"/>
                  </a:cubicBezTo>
                  <a:cubicBezTo>
                    <a:pt x="2995295" y="1529318"/>
                    <a:pt x="2994025" y="1492035"/>
                    <a:pt x="2992755" y="1456243"/>
                  </a:cubicBezTo>
                  <a:cubicBezTo>
                    <a:pt x="2987675" y="1401065"/>
                    <a:pt x="2976245" y="258715"/>
                    <a:pt x="2976245" y="203536"/>
                  </a:cubicBezTo>
                  <a:cubicBezTo>
                    <a:pt x="2973705" y="157305"/>
                    <a:pt x="2971165" y="109583"/>
                    <a:pt x="2968625" y="63500"/>
                  </a:cubicBezTo>
                  <a:cubicBezTo>
                    <a:pt x="2967355" y="44450"/>
                    <a:pt x="2966085" y="43180"/>
                    <a:pt x="2942225" y="41910"/>
                  </a:cubicBezTo>
                  <a:cubicBezTo>
                    <a:pt x="2935304" y="41910"/>
                    <a:pt x="2930691" y="41910"/>
                    <a:pt x="2923771" y="40640"/>
                  </a:cubicBezTo>
                  <a:cubicBezTo>
                    <a:pt x="2866103" y="36830"/>
                    <a:pt x="2806128" y="31750"/>
                    <a:pt x="2748459" y="30480"/>
                  </a:cubicBezTo>
                  <a:cubicBezTo>
                    <a:pt x="2607749" y="26670"/>
                    <a:pt x="2464732" y="25400"/>
                    <a:pt x="2324021" y="22860"/>
                  </a:cubicBezTo>
                  <a:cubicBezTo>
                    <a:pt x="2303261" y="22860"/>
                    <a:pt x="2280194" y="22860"/>
                    <a:pt x="2259433" y="22860"/>
                  </a:cubicBezTo>
                  <a:cubicBezTo>
                    <a:pt x="2224832" y="22860"/>
                    <a:pt x="2190231" y="22860"/>
                    <a:pt x="2157937" y="22860"/>
                  </a:cubicBezTo>
                  <a:cubicBezTo>
                    <a:pt x="2084122" y="22860"/>
                    <a:pt x="2010306" y="22860"/>
                    <a:pt x="1938798" y="24130"/>
                  </a:cubicBezTo>
                  <a:cubicBezTo>
                    <a:pt x="1876516" y="25400"/>
                    <a:pt x="826954" y="29210"/>
                    <a:pt x="764673" y="29210"/>
                  </a:cubicBezTo>
                  <a:cubicBezTo>
                    <a:pt x="663177" y="29210"/>
                    <a:pt x="561681" y="26670"/>
                    <a:pt x="460185" y="33020"/>
                  </a:cubicBezTo>
                  <a:cubicBezTo>
                    <a:pt x="407130" y="36830"/>
                    <a:pt x="356382" y="36830"/>
                    <a:pt x="305634" y="38100"/>
                  </a:cubicBezTo>
                  <a:cubicBezTo>
                    <a:pt x="217978" y="41910"/>
                    <a:pt x="130323" y="45720"/>
                    <a:pt x="45935" y="50800"/>
                  </a:cubicBezTo>
                  <a:cubicBezTo>
                    <a:pt x="33235" y="50800"/>
                    <a:pt x="30695" y="53340"/>
                    <a:pt x="29425" y="69317"/>
                  </a:cubicBezTo>
                  <a:cubicBezTo>
                    <a:pt x="28155" y="96161"/>
                    <a:pt x="28155" y="123005"/>
                    <a:pt x="26885" y="149849"/>
                  </a:cubicBezTo>
                  <a:cubicBezTo>
                    <a:pt x="25615" y="194588"/>
                    <a:pt x="23075" y="237836"/>
                    <a:pt x="21805" y="282576"/>
                  </a:cubicBezTo>
                  <a:cubicBezTo>
                    <a:pt x="16725" y="330298"/>
                    <a:pt x="23075" y="1496509"/>
                    <a:pt x="25615" y="1544231"/>
                  </a:cubicBezTo>
                  <a:cubicBezTo>
                    <a:pt x="25615" y="1594936"/>
                    <a:pt x="25615" y="1647132"/>
                    <a:pt x="26885" y="1697837"/>
                  </a:cubicBezTo>
                  <a:cubicBezTo>
                    <a:pt x="26885" y="1735120"/>
                    <a:pt x="29425" y="1772403"/>
                    <a:pt x="29425" y="1809686"/>
                  </a:cubicBezTo>
                  <a:cubicBezTo>
                    <a:pt x="29425" y="1849951"/>
                    <a:pt x="29425" y="1890217"/>
                    <a:pt x="28155" y="1930060"/>
                  </a:cubicBezTo>
                  <a:cubicBezTo>
                    <a:pt x="28155" y="1933870"/>
                    <a:pt x="28155" y="1936410"/>
                    <a:pt x="28155" y="1940220"/>
                  </a:cubicBezTo>
                  <a:cubicBezTo>
                    <a:pt x="28155" y="1950380"/>
                    <a:pt x="31965" y="1954190"/>
                    <a:pt x="40855" y="1954190"/>
                  </a:cubicBezTo>
                  <a:cubicBezTo>
                    <a:pt x="63427" y="1954190"/>
                    <a:pt x="95722" y="1955460"/>
                    <a:pt x="125709" y="1955460"/>
                  </a:cubicBezTo>
                  <a:cubicBezTo>
                    <a:pt x="169537" y="1955460"/>
                    <a:pt x="215671" y="1952920"/>
                    <a:pt x="259499" y="1955460"/>
                  </a:cubicBezTo>
                  <a:cubicBezTo>
                    <a:pt x="331008" y="1959270"/>
                    <a:pt x="402516" y="1961810"/>
                    <a:pt x="474025" y="1960540"/>
                  </a:cubicBezTo>
                  <a:cubicBezTo>
                    <a:pt x="520160" y="1959270"/>
                    <a:pt x="563987" y="1961810"/>
                    <a:pt x="610122" y="1961810"/>
                  </a:cubicBezTo>
                  <a:cubicBezTo>
                    <a:pt x="677017" y="1961810"/>
                    <a:pt x="743912" y="1960540"/>
                    <a:pt x="810807" y="1961810"/>
                  </a:cubicBezTo>
                  <a:cubicBezTo>
                    <a:pt x="909997" y="1963080"/>
                    <a:pt x="1998773" y="1952920"/>
                    <a:pt x="2100269" y="1955460"/>
                  </a:cubicBezTo>
                  <a:cubicBezTo>
                    <a:pt x="2144097" y="1956730"/>
                    <a:pt x="2187924" y="1958000"/>
                    <a:pt x="2229445" y="1958000"/>
                  </a:cubicBezTo>
                  <a:cubicBezTo>
                    <a:pt x="2305568" y="1960540"/>
                    <a:pt x="2379383" y="1956730"/>
                    <a:pt x="2455505" y="1960540"/>
                  </a:cubicBezTo>
                  <a:cubicBezTo>
                    <a:pt x="2517787" y="1963080"/>
                    <a:pt x="2580068" y="1963080"/>
                    <a:pt x="2642350" y="1965620"/>
                  </a:cubicBezTo>
                  <a:cubicBezTo>
                    <a:pt x="2734619" y="1969430"/>
                    <a:pt x="2826888" y="1971970"/>
                    <a:pt x="2919157" y="1973240"/>
                  </a:cubicBezTo>
                  <a:cubicBezTo>
                    <a:pt x="2953758" y="1973240"/>
                    <a:pt x="2973705" y="1971970"/>
                    <a:pt x="2994025" y="1971970"/>
                  </a:cubicBezTo>
                  <a:close/>
                </a:path>
              </a:pathLst>
            </a:custGeom>
            <a:solidFill>
              <a:srgbClr val="000000"/>
            </a:solidFill>
          </p:spPr>
          <p:txBody>
            <a:bodyPr/>
            <a:lstStyle/>
            <a:p>
              <a:endParaRPr lang="en-SG"/>
            </a:p>
          </p:txBody>
        </p:sp>
      </p:grpSp>
      <p:sp>
        <p:nvSpPr>
          <p:cNvPr id="14" name="Freeform 14"/>
          <p:cNvSpPr/>
          <p:nvPr/>
        </p:nvSpPr>
        <p:spPr>
          <a:xfrm flipH="1">
            <a:off x="15246635" y="7856081"/>
            <a:ext cx="1736931" cy="2363171"/>
          </a:xfrm>
          <a:custGeom>
            <a:avLst/>
            <a:gdLst/>
            <a:ahLst/>
            <a:cxnLst/>
            <a:rect l="l" t="t" r="r" b="b"/>
            <a:pathLst>
              <a:path w="1736931" h="2363171">
                <a:moveTo>
                  <a:pt x="1736930" y="0"/>
                </a:moveTo>
                <a:lnTo>
                  <a:pt x="0" y="0"/>
                </a:lnTo>
                <a:lnTo>
                  <a:pt x="0" y="2363171"/>
                </a:lnTo>
                <a:lnTo>
                  <a:pt x="1736930" y="2363171"/>
                </a:lnTo>
                <a:lnTo>
                  <a:pt x="17369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15" name="Freeform 15"/>
          <p:cNvSpPr/>
          <p:nvPr/>
        </p:nvSpPr>
        <p:spPr>
          <a:xfrm rot="-5607156">
            <a:off x="1239912" y="8763898"/>
            <a:ext cx="735362" cy="2053041"/>
          </a:xfrm>
          <a:custGeom>
            <a:avLst/>
            <a:gdLst/>
            <a:ahLst/>
            <a:cxnLst/>
            <a:rect l="l" t="t" r="r" b="b"/>
            <a:pathLst>
              <a:path w="735362" h="2053041">
                <a:moveTo>
                  <a:pt x="0" y="0"/>
                </a:moveTo>
                <a:lnTo>
                  <a:pt x="735362" y="0"/>
                </a:lnTo>
                <a:lnTo>
                  <a:pt x="735362" y="2053041"/>
                </a:lnTo>
                <a:lnTo>
                  <a:pt x="0" y="2053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16" name="Freeform 16"/>
          <p:cNvSpPr/>
          <p:nvPr/>
        </p:nvSpPr>
        <p:spPr>
          <a:xfrm flipH="1">
            <a:off x="953731" y="67748"/>
            <a:ext cx="1307725" cy="1410580"/>
          </a:xfrm>
          <a:custGeom>
            <a:avLst/>
            <a:gdLst/>
            <a:ahLst/>
            <a:cxnLst/>
            <a:rect l="l" t="t" r="r" b="b"/>
            <a:pathLst>
              <a:path w="1307725" h="1410580">
                <a:moveTo>
                  <a:pt x="1307725" y="0"/>
                </a:moveTo>
                <a:lnTo>
                  <a:pt x="0" y="0"/>
                </a:lnTo>
                <a:lnTo>
                  <a:pt x="0" y="1410580"/>
                </a:lnTo>
                <a:lnTo>
                  <a:pt x="1307725" y="1410580"/>
                </a:lnTo>
                <a:lnTo>
                  <a:pt x="130772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17" name="TextBox 17"/>
          <p:cNvSpPr txBox="1"/>
          <p:nvPr/>
        </p:nvSpPr>
        <p:spPr>
          <a:xfrm>
            <a:off x="2897515" y="1888988"/>
            <a:ext cx="3635372" cy="619139"/>
          </a:xfrm>
          <a:prstGeom prst="rect">
            <a:avLst/>
          </a:prstGeom>
        </p:spPr>
        <p:txBody>
          <a:bodyPr lIns="0" tIns="0" rIns="0" bIns="0" rtlCol="0" anchor="t">
            <a:spAutoFit/>
          </a:bodyPr>
          <a:lstStyle/>
          <a:p>
            <a:pPr algn="ctr">
              <a:lnSpc>
                <a:spcPts val="4200"/>
              </a:lnSpc>
            </a:pPr>
            <a:r>
              <a:rPr lang="en-US" sz="3500" b="1">
                <a:solidFill>
                  <a:srgbClr val="000000"/>
                </a:solidFill>
                <a:latin typeface="Gaegu Bold"/>
                <a:ea typeface="Gaegu Bold"/>
                <a:cs typeface="Gaegu Bold"/>
                <a:sym typeface="Gaegu Bold"/>
              </a:rPr>
              <a:t>Total Quantity Sold</a:t>
            </a:r>
          </a:p>
        </p:txBody>
      </p:sp>
      <p:sp>
        <p:nvSpPr>
          <p:cNvPr id="18" name="TextBox 18"/>
          <p:cNvSpPr txBox="1"/>
          <p:nvPr/>
        </p:nvSpPr>
        <p:spPr>
          <a:xfrm>
            <a:off x="2921144" y="6025356"/>
            <a:ext cx="3588114" cy="590536"/>
          </a:xfrm>
          <a:prstGeom prst="rect">
            <a:avLst/>
          </a:prstGeom>
        </p:spPr>
        <p:txBody>
          <a:bodyPr lIns="0" tIns="0" rIns="0" bIns="0" rtlCol="0" anchor="t">
            <a:spAutoFit/>
          </a:bodyPr>
          <a:lstStyle/>
          <a:p>
            <a:pPr algn="ctr">
              <a:lnSpc>
                <a:spcPts val="4080"/>
              </a:lnSpc>
            </a:pPr>
            <a:r>
              <a:rPr lang="en-US" sz="3400" b="1">
                <a:solidFill>
                  <a:srgbClr val="000000"/>
                </a:solidFill>
                <a:latin typeface="Gaegu Bold"/>
                <a:ea typeface="Gaegu Bold"/>
                <a:cs typeface="Gaegu Bold"/>
                <a:sym typeface="Gaegu Bold"/>
              </a:rPr>
              <a:t>Stock Gap</a:t>
            </a:r>
          </a:p>
        </p:txBody>
      </p:sp>
      <p:sp>
        <p:nvSpPr>
          <p:cNvPr id="19" name="TextBox 19"/>
          <p:cNvSpPr txBox="1"/>
          <p:nvPr/>
        </p:nvSpPr>
        <p:spPr>
          <a:xfrm>
            <a:off x="11202510" y="1888988"/>
            <a:ext cx="2769112" cy="619139"/>
          </a:xfrm>
          <a:prstGeom prst="rect">
            <a:avLst/>
          </a:prstGeom>
        </p:spPr>
        <p:txBody>
          <a:bodyPr lIns="0" tIns="0" rIns="0" bIns="0" rtlCol="0" anchor="t">
            <a:spAutoFit/>
          </a:bodyPr>
          <a:lstStyle/>
          <a:p>
            <a:pPr algn="ctr">
              <a:lnSpc>
                <a:spcPts val="4200"/>
              </a:lnSpc>
            </a:pPr>
            <a:r>
              <a:rPr lang="en-US" sz="3500" b="1">
                <a:solidFill>
                  <a:srgbClr val="000000"/>
                </a:solidFill>
                <a:latin typeface="Gaegu Bold"/>
                <a:ea typeface="Gaegu Bold"/>
                <a:cs typeface="Gaegu Bold"/>
                <a:sym typeface="Gaegu Bold"/>
              </a:rPr>
              <a:t>Current Stock</a:t>
            </a:r>
          </a:p>
        </p:txBody>
      </p:sp>
      <p:sp>
        <p:nvSpPr>
          <p:cNvPr id="20" name="TextBox 20"/>
          <p:cNvSpPr txBox="1"/>
          <p:nvPr/>
        </p:nvSpPr>
        <p:spPr>
          <a:xfrm>
            <a:off x="10901567" y="6025356"/>
            <a:ext cx="3370998" cy="590536"/>
          </a:xfrm>
          <a:prstGeom prst="rect">
            <a:avLst/>
          </a:prstGeom>
        </p:spPr>
        <p:txBody>
          <a:bodyPr lIns="0" tIns="0" rIns="0" bIns="0" rtlCol="0" anchor="t">
            <a:spAutoFit/>
          </a:bodyPr>
          <a:lstStyle/>
          <a:p>
            <a:pPr algn="ctr">
              <a:lnSpc>
                <a:spcPts val="4080"/>
              </a:lnSpc>
            </a:pPr>
            <a:r>
              <a:rPr lang="en-US" sz="3400" b="1">
                <a:solidFill>
                  <a:srgbClr val="000000"/>
                </a:solidFill>
                <a:latin typeface="Gaegu Bold"/>
                <a:ea typeface="Gaegu Bold"/>
                <a:cs typeface="Gaegu Bold"/>
                <a:sym typeface="Gaegu Bold"/>
              </a:rPr>
              <a:t>Stock Status</a:t>
            </a:r>
          </a:p>
        </p:txBody>
      </p:sp>
      <p:sp>
        <p:nvSpPr>
          <p:cNvPr id="21" name="TextBox 21"/>
          <p:cNvSpPr txBox="1"/>
          <p:nvPr/>
        </p:nvSpPr>
        <p:spPr>
          <a:xfrm>
            <a:off x="2205516" y="2739040"/>
            <a:ext cx="5019371" cy="943002"/>
          </a:xfrm>
          <a:prstGeom prst="rect">
            <a:avLst/>
          </a:prstGeom>
        </p:spPr>
        <p:txBody>
          <a:bodyPr lIns="0" tIns="0" rIns="0" bIns="0" rtlCol="0" anchor="t">
            <a:spAutoFit/>
          </a:bodyPr>
          <a:lstStyle/>
          <a:p>
            <a:pPr algn="ctr">
              <a:lnSpc>
                <a:spcPts val="3480"/>
              </a:lnSpc>
            </a:pPr>
            <a:r>
              <a:rPr lang="en-US" sz="2900">
                <a:solidFill>
                  <a:srgbClr val="000000"/>
                </a:solidFill>
                <a:latin typeface="Gaegu"/>
                <a:ea typeface="Gaegu"/>
                <a:cs typeface="Gaegu"/>
                <a:sym typeface="Gaegu"/>
              </a:rPr>
              <a:t>shows customer demand for each model respective to stores</a:t>
            </a:r>
          </a:p>
        </p:txBody>
      </p:sp>
      <p:sp>
        <p:nvSpPr>
          <p:cNvPr id="22" name="TextBox 22"/>
          <p:cNvSpPr txBox="1"/>
          <p:nvPr/>
        </p:nvSpPr>
        <p:spPr>
          <a:xfrm>
            <a:off x="9981335" y="2739040"/>
            <a:ext cx="5211462" cy="943002"/>
          </a:xfrm>
          <a:prstGeom prst="rect">
            <a:avLst/>
          </a:prstGeom>
        </p:spPr>
        <p:txBody>
          <a:bodyPr lIns="0" tIns="0" rIns="0" bIns="0" rtlCol="0" anchor="t">
            <a:spAutoFit/>
          </a:bodyPr>
          <a:lstStyle/>
          <a:p>
            <a:pPr algn="ctr">
              <a:lnSpc>
                <a:spcPts val="3480"/>
              </a:lnSpc>
            </a:pPr>
            <a:r>
              <a:rPr lang="en-US" sz="2900">
                <a:solidFill>
                  <a:srgbClr val="000000"/>
                </a:solidFill>
                <a:latin typeface="Gaegu"/>
                <a:ea typeface="Gaegu"/>
                <a:cs typeface="Gaegu"/>
                <a:sym typeface="Gaegu"/>
              </a:rPr>
              <a:t>shows inventory available for each model respective to stores</a:t>
            </a:r>
          </a:p>
        </p:txBody>
      </p:sp>
      <p:sp>
        <p:nvSpPr>
          <p:cNvPr id="23" name="TextBox 23"/>
          <p:cNvSpPr txBox="1"/>
          <p:nvPr/>
        </p:nvSpPr>
        <p:spPr>
          <a:xfrm>
            <a:off x="2152275" y="7008061"/>
            <a:ext cx="5125852" cy="943002"/>
          </a:xfrm>
          <a:prstGeom prst="rect">
            <a:avLst/>
          </a:prstGeom>
        </p:spPr>
        <p:txBody>
          <a:bodyPr lIns="0" tIns="0" rIns="0" bIns="0" rtlCol="0" anchor="t">
            <a:spAutoFit/>
          </a:bodyPr>
          <a:lstStyle/>
          <a:p>
            <a:pPr algn="ctr">
              <a:lnSpc>
                <a:spcPts val="3480"/>
              </a:lnSpc>
            </a:pPr>
            <a:r>
              <a:rPr lang="en-US" sz="2900">
                <a:solidFill>
                  <a:srgbClr val="000000"/>
                </a:solidFill>
                <a:latin typeface="Gaegu"/>
                <a:ea typeface="Gaegu"/>
                <a:cs typeface="Gaegu"/>
                <a:sym typeface="Gaegu"/>
              </a:rPr>
              <a:t>stock - demand, show amount of stock that the store should have</a:t>
            </a:r>
          </a:p>
        </p:txBody>
      </p:sp>
      <p:sp>
        <p:nvSpPr>
          <p:cNvPr id="24" name="TextBox 24"/>
          <p:cNvSpPr txBox="1"/>
          <p:nvPr/>
        </p:nvSpPr>
        <p:spPr>
          <a:xfrm>
            <a:off x="9953975" y="7017586"/>
            <a:ext cx="5266184" cy="943002"/>
          </a:xfrm>
          <a:prstGeom prst="rect">
            <a:avLst/>
          </a:prstGeom>
        </p:spPr>
        <p:txBody>
          <a:bodyPr lIns="0" tIns="0" rIns="0" bIns="0" rtlCol="0" anchor="t">
            <a:spAutoFit/>
          </a:bodyPr>
          <a:lstStyle/>
          <a:p>
            <a:pPr algn="ctr">
              <a:lnSpc>
                <a:spcPts val="3480"/>
              </a:lnSpc>
            </a:pPr>
            <a:r>
              <a:rPr lang="en-US" sz="2900">
                <a:solidFill>
                  <a:srgbClr val="000000"/>
                </a:solidFill>
                <a:latin typeface="Gaegu"/>
                <a:ea typeface="Gaegu"/>
                <a:cs typeface="Gaegu"/>
                <a:sym typeface="Gaegu"/>
              </a:rPr>
              <a:t>stock status: out of stock, low stock, balanced, overstocked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34504">
            <a:off x="14021973" y="3262298"/>
            <a:ext cx="2055426" cy="747428"/>
          </a:xfrm>
          <a:custGeom>
            <a:avLst/>
            <a:gdLst/>
            <a:ahLst/>
            <a:cxnLst/>
            <a:rect l="l" t="t" r="r" b="b"/>
            <a:pathLst>
              <a:path w="2055426" h="747428">
                <a:moveTo>
                  <a:pt x="0" y="0"/>
                </a:moveTo>
                <a:lnTo>
                  <a:pt x="2055426" y="0"/>
                </a:lnTo>
                <a:lnTo>
                  <a:pt x="2055426" y="747428"/>
                </a:lnTo>
                <a:lnTo>
                  <a:pt x="0" y="747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a:off x="271885" y="66110"/>
            <a:ext cx="1765095" cy="2455784"/>
          </a:xfrm>
          <a:custGeom>
            <a:avLst/>
            <a:gdLst/>
            <a:ahLst/>
            <a:cxnLst/>
            <a:rect l="l" t="t" r="r" b="b"/>
            <a:pathLst>
              <a:path w="1765095" h="2455784">
                <a:moveTo>
                  <a:pt x="0" y="0"/>
                </a:moveTo>
                <a:lnTo>
                  <a:pt x="1765095" y="0"/>
                </a:lnTo>
                <a:lnTo>
                  <a:pt x="1765095" y="2455784"/>
                </a:lnTo>
                <a:lnTo>
                  <a:pt x="0" y="24557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a:off x="16814637" y="7699977"/>
            <a:ext cx="1346330" cy="2587023"/>
          </a:xfrm>
          <a:custGeom>
            <a:avLst/>
            <a:gdLst/>
            <a:ahLst/>
            <a:cxnLst/>
            <a:rect l="l" t="t" r="r" b="b"/>
            <a:pathLst>
              <a:path w="1346330" h="2587023">
                <a:moveTo>
                  <a:pt x="0" y="0"/>
                </a:moveTo>
                <a:lnTo>
                  <a:pt x="1346330" y="0"/>
                </a:lnTo>
                <a:lnTo>
                  <a:pt x="1346330" y="2587023"/>
                </a:lnTo>
                <a:lnTo>
                  <a:pt x="0" y="25870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5" name="Freeform 5"/>
          <p:cNvSpPr/>
          <p:nvPr/>
        </p:nvSpPr>
        <p:spPr>
          <a:xfrm rot="-599571">
            <a:off x="16764251" y="327747"/>
            <a:ext cx="990098" cy="1674584"/>
          </a:xfrm>
          <a:custGeom>
            <a:avLst/>
            <a:gdLst/>
            <a:ahLst/>
            <a:cxnLst/>
            <a:rect l="l" t="t" r="r" b="b"/>
            <a:pathLst>
              <a:path w="990098" h="1674584">
                <a:moveTo>
                  <a:pt x="0" y="0"/>
                </a:moveTo>
                <a:lnTo>
                  <a:pt x="990098" y="0"/>
                </a:lnTo>
                <a:lnTo>
                  <a:pt x="990098" y="1674584"/>
                </a:lnTo>
                <a:lnTo>
                  <a:pt x="0" y="16745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6" name="TextBox 6"/>
          <p:cNvSpPr txBox="1"/>
          <p:nvPr/>
        </p:nvSpPr>
        <p:spPr>
          <a:xfrm>
            <a:off x="8087884" y="4474874"/>
            <a:ext cx="4509253" cy="1123977"/>
          </a:xfrm>
          <a:prstGeom prst="rect">
            <a:avLst/>
          </a:prstGeom>
        </p:spPr>
        <p:txBody>
          <a:bodyPr lIns="0" tIns="0" rIns="0" bIns="0" rtlCol="0" anchor="t">
            <a:spAutoFit/>
          </a:bodyPr>
          <a:lstStyle/>
          <a:p>
            <a:pPr algn="l">
              <a:lnSpc>
                <a:spcPts val="7679"/>
              </a:lnSpc>
            </a:pPr>
            <a:r>
              <a:rPr lang="en-US" sz="6399">
                <a:solidFill>
                  <a:srgbClr val="000000"/>
                </a:solidFill>
                <a:latin typeface="Gaegu"/>
                <a:ea typeface="Gaegu"/>
                <a:cs typeface="Gaegu"/>
                <a:sym typeface="Gaegu"/>
              </a:rPr>
              <a:t>Key Findings</a:t>
            </a:r>
          </a:p>
        </p:txBody>
      </p:sp>
      <p:sp>
        <p:nvSpPr>
          <p:cNvPr id="7" name="Freeform 7"/>
          <p:cNvSpPr/>
          <p:nvPr/>
        </p:nvSpPr>
        <p:spPr>
          <a:xfrm>
            <a:off x="5690863" y="4257797"/>
            <a:ext cx="1870007" cy="1771406"/>
          </a:xfrm>
          <a:custGeom>
            <a:avLst/>
            <a:gdLst/>
            <a:ahLst/>
            <a:cxnLst/>
            <a:rect l="l" t="t" r="r" b="b"/>
            <a:pathLst>
              <a:path w="1870007" h="1771406">
                <a:moveTo>
                  <a:pt x="0" y="0"/>
                </a:moveTo>
                <a:lnTo>
                  <a:pt x="1870007" y="0"/>
                </a:lnTo>
                <a:lnTo>
                  <a:pt x="1870007" y="1771406"/>
                </a:lnTo>
                <a:lnTo>
                  <a:pt x="0" y="17714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8" name="TextBox 8"/>
          <p:cNvSpPr txBox="1"/>
          <p:nvPr/>
        </p:nvSpPr>
        <p:spPr>
          <a:xfrm>
            <a:off x="6053139" y="4812029"/>
            <a:ext cx="1023706" cy="663876"/>
          </a:xfrm>
          <a:prstGeom prst="rect">
            <a:avLst/>
          </a:prstGeom>
        </p:spPr>
        <p:txBody>
          <a:bodyPr lIns="0" tIns="0" rIns="0" bIns="0" rtlCol="0" anchor="t">
            <a:spAutoFit/>
          </a:bodyPr>
          <a:lstStyle/>
          <a:p>
            <a:pPr algn="ctr">
              <a:lnSpc>
                <a:spcPts val="3834"/>
              </a:lnSpc>
            </a:pPr>
            <a:r>
              <a:rPr lang="en-US" sz="4793">
                <a:solidFill>
                  <a:srgbClr val="000000"/>
                </a:solidFill>
                <a:latin typeface="Gaegu"/>
                <a:ea typeface="Gaegu"/>
                <a:cs typeface="Gaegu"/>
                <a:sym typeface="Gaegu"/>
              </a:rPr>
              <a:t>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59577">
            <a:off x="16702487" y="8653617"/>
            <a:ext cx="1113625" cy="1209367"/>
          </a:xfrm>
          <a:custGeom>
            <a:avLst/>
            <a:gdLst/>
            <a:ahLst/>
            <a:cxnLst/>
            <a:rect l="l" t="t" r="r" b="b"/>
            <a:pathLst>
              <a:path w="1113625" h="1209367">
                <a:moveTo>
                  <a:pt x="0" y="0"/>
                </a:moveTo>
                <a:lnTo>
                  <a:pt x="1113626" y="0"/>
                </a:lnTo>
                <a:lnTo>
                  <a:pt x="1113626" y="1209366"/>
                </a:lnTo>
                <a:lnTo>
                  <a:pt x="0" y="12093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3" name="Freeform 3"/>
          <p:cNvSpPr/>
          <p:nvPr/>
        </p:nvSpPr>
        <p:spPr>
          <a:xfrm rot="1072799">
            <a:off x="16779417" y="66396"/>
            <a:ext cx="1870534" cy="1570469"/>
          </a:xfrm>
          <a:custGeom>
            <a:avLst/>
            <a:gdLst/>
            <a:ahLst/>
            <a:cxnLst/>
            <a:rect l="l" t="t" r="r" b="b"/>
            <a:pathLst>
              <a:path w="1870534" h="1570469">
                <a:moveTo>
                  <a:pt x="0" y="0"/>
                </a:moveTo>
                <a:lnTo>
                  <a:pt x="1870534" y="0"/>
                </a:lnTo>
                <a:lnTo>
                  <a:pt x="1870534" y="1570469"/>
                </a:lnTo>
                <a:lnTo>
                  <a:pt x="0" y="15704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SG"/>
          </a:p>
        </p:txBody>
      </p:sp>
      <p:sp>
        <p:nvSpPr>
          <p:cNvPr id="4" name="Freeform 4"/>
          <p:cNvSpPr/>
          <p:nvPr/>
        </p:nvSpPr>
        <p:spPr>
          <a:xfrm>
            <a:off x="-17374" y="0"/>
            <a:ext cx="1765095" cy="2455784"/>
          </a:xfrm>
          <a:custGeom>
            <a:avLst/>
            <a:gdLst/>
            <a:ahLst/>
            <a:cxnLst/>
            <a:rect l="l" t="t" r="r" b="b"/>
            <a:pathLst>
              <a:path w="1765095" h="2455784">
                <a:moveTo>
                  <a:pt x="0" y="0"/>
                </a:moveTo>
                <a:lnTo>
                  <a:pt x="1765095" y="0"/>
                </a:lnTo>
                <a:lnTo>
                  <a:pt x="1765095" y="2455784"/>
                </a:lnTo>
                <a:lnTo>
                  <a:pt x="0" y="2455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SG"/>
          </a:p>
        </p:txBody>
      </p:sp>
      <p:sp>
        <p:nvSpPr>
          <p:cNvPr id="5" name="Freeform 5"/>
          <p:cNvSpPr/>
          <p:nvPr/>
        </p:nvSpPr>
        <p:spPr>
          <a:xfrm rot="-82429">
            <a:off x="8982274" y="8559623"/>
            <a:ext cx="1123188" cy="890381"/>
          </a:xfrm>
          <a:custGeom>
            <a:avLst/>
            <a:gdLst/>
            <a:ahLst/>
            <a:cxnLst/>
            <a:rect l="l" t="t" r="r" b="b"/>
            <a:pathLst>
              <a:path w="1123188" h="890381">
                <a:moveTo>
                  <a:pt x="0" y="0"/>
                </a:moveTo>
                <a:lnTo>
                  <a:pt x="1123188" y="0"/>
                </a:lnTo>
                <a:lnTo>
                  <a:pt x="1123188" y="890382"/>
                </a:lnTo>
                <a:lnTo>
                  <a:pt x="0" y="8903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a:p>
        </p:txBody>
      </p:sp>
      <p:sp>
        <p:nvSpPr>
          <p:cNvPr id="6" name="Freeform 6"/>
          <p:cNvSpPr/>
          <p:nvPr/>
        </p:nvSpPr>
        <p:spPr>
          <a:xfrm>
            <a:off x="15108365" y="1632180"/>
            <a:ext cx="456467" cy="253910"/>
          </a:xfrm>
          <a:custGeom>
            <a:avLst/>
            <a:gdLst/>
            <a:ahLst/>
            <a:cxnLst/>
            <a:rect l="l" t="t" r="r" b="b"/>
            <a:pathLst>
              <a:path w="456467" h="253910">
                <a:moveTo>
                  <a:pt x="0" y="0"/>
                </a:moveTo>
                <a:lnTo>
                  <a:pt x="456467" y="0"/>
                </a:lnTo>
                <a:lnTo>
                  <a:pt x="456467" y="253909"/>
                </a:lnTo>
                <a:lnTo>
                  <a:pt x="0" y="2539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7" name="Freeform 7"/>
          <p:cNvSpPr/>
          <p:nvPr/>
        </p:nvSpPr>
        <p:spPr>
          <a:xfrm>
            <a:off x="16127035" y="1632180"/>
            <a:ext cx="456467" cy="253910"/>
          </a:xfrm>
          <a:custGeom>
            <a:avLst/>
            <a:gdLst/>
            <a:ahLst/>
            <a:cxnLst/>
            <a:rect l="l" t="t" r="r" b="b"/>
            <a:pathLst>
              <a:path w="456467" h="253910">
                <a:moveTo>
                  <a:pt x="0" y="0"/>
                </a:moveTo>
                <a:lnTo>
                  <a:pt x="456467" y="0"/>
                </a:lnTo>
                <a:lnTo>
                  <a:pt x="456467" y="253909"/>
                </a:lnTo>
                <a:lnTo>
                  <a:pt x="0" y="25390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a:p>
        </p:txBody>
      </p:sp>
      <p:sp>
        <p:nvSpPr>
          <p:cNvPr id="8" name="Freeform 8"/>
          <p:cNvSpPr/>
          <p:nvPr/>
        </p:nvSpPr>
        <p:spPr>
          <a:xfrm>
            <a:off x="15744567" y="2060037"/>
            <a:ext cx="406125" cy="510047"/>
          </a:xfrm>
          <a:custGeom>
            <a:avLst/>
            <a:gdLst/>
            <a:ahLst/>
            <a:cxnLst/>
            <a:rect l="l" t="t" r="r" b="b"/>
            <a:pathLst>
              <a:path w="406125" h="510047">
                <a:moveTo>
                  <a:pt x="0" y="0"/>
                </a:moveTo>
                <a:lnTo>
                  <a:pt x="406125" y="0"/>
                </a:lnTo>
                <a:lnTo>
                  <a:pt x="406125" y="510047"/>
                </a:lnTo>
                <a:lnTo>
                  <a:pt x="0" y="5100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a:p>
        </p:txBody>
      </p:sp>
      <p:sp>
        <p:nvSpPr>
          <p:cNvPr id="9" name="Freeform 9"/>
          <p:cNvSpPr/>
          <p:nvPr/>
        </p:nvSpPr>
        <p:spPr>
          <a:xfrm>
            <a:off x="15336599" y="2618036"/>
            <a:ext cx="1246904" cy="498761"/>
          </a:xfrm>
          <a:custGeom>
            <a:avLst/>
            <a:gdLst/>
            <a:ahLst/>
            <a:cxnLst/>
            <a:rect l="l" t="t" r="r" b="b"/>
            <a:pathLst>
              <a:path w="1246904" h="498761">
                <a:moveTo>
                  <a:pt x="0" y="0"/>
                </a:moveTo>
                <a:lnTo>
                  <a:pt x="1246903" y="0"/>
                </a:lnTo>
                <a:lnTo>
                  <a:pt x="1246903" y="498762"/>
                </a:lnTo>
                <a:lnTo>
                  <a:pt x="0" y="49876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G"/>
          </a:p>
        </p:txBody>
      </p:sp>
      <p:sp>
        <p:nvSpPr>
          <p:cNvPr id="10" name="Freeform 10"/>
          <p:cNvSpPr/>
          <p:nvPr/>
        </p:nvSpPr>
        <p:spPr>
          <a:xfrm>
            <a:off x="13763770" y="1357388"/>
            <a:ext cx="1964265" cy="1510029"/>
          </a:xfrm>
          <a:custGeom>
            <a:avLst/>
            <a:gdLst/>
            <a:ahLst/>
            <a:cxnLst/>
            <a:rect l="l" t="t" r="r" b="b"/>
            <a:pathLst>
              <a:path w="1964265" h="1510029">
                <a:moveTo>
                  <a:pt x="0" y="0"/>
                </a:moveTo>
                <a:lnTo>
                  <a:pt x="1964265" y="0"/>
                </a:lnTo>
                <a:lnTo>
                  <a:pt x="1964265" y="1510029"/>
                </a:lnTo>
                <a:lnTo>
                  <a:pt x="0" y="151002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SG"/>
          </a:p>
        </p:txBody>
      </p:sp>
      <p:sp>
        <p:nvSpPr>
          <p:cNvPr id="11" name="TextBox 11"/>
          <p:cNvSpPr txBox="1"/>
          <p:nvPr/>
        </p:nvSpPr>
        <p:spPr>
          <a:xfrm>
            <a:off x="1850278" y="2935823"/>
            <a:ext cx="13877757" cy="6715121"/>
          </a:xfrm>
          <a:prstGeom prst="rect">
            <a:avLst/>
          </a:prstGeom>
        </p:spPr>
        <p:txBody>
          <a:bodyPr lIns="0" tIns="0" rIns="0" bIns="0" rtlCol="0" anchor="t">
            <a:spAutoFit/>
          </a:bodyPr>
          <a:lstStyle/>
          <a:p>
            <a:pPr marL="755672" lvl="1" indent="-377836" algn="l">
              <a:lnSpc>
                <a:spcPts val="5250"/>
              </a:lnSpc>
              <a:buFont typeface="Arial"/>
              <a:buChar char="•"/>
            </a:pPr>
            <a:r>
              <a:rPr lang="en-US" sz="3500">
                <a:solidFill>
                  <a:srgbClr val="000000"/>
                </a:solidFill>
                <a:latin typeface="Gaegu"/>
                <a:ea typeface="Gaegu"/>
                <a:cs typeface="Gaegu"/>
                <a:sym typeface="Gaegu"/>
              </a:rPr>
              <a:t>Many products are overstocked </a:t>
            </a:r>
          </a:p>
          <a:p>
            <a:pPr marL="755672" lvl="1" indent="-377836" algn="l">
              <a:lnSpc>
                <a:spcPts val="5250"/>
              </a:lnSpc>
              <a:buFont typeface="Arial"/>
              <a:buChar char="•"/>
            </a:pPr>
            <a:r>
              <a:rPr lang="en-US" sz="3500">
                <a:solidFill>
                  <a:srgbClr val="000000"/>
                </a:solidFill>
                <a:latin typeface="Gaegu"/>
                <a:ea typeface="Gaegu"/>
                <a:cs typeface="Gaegu"/>
                <a:sym typeface="Gaegu"/>
              </a:rPr>
              <a:t>Several overstocked items sold only 1-2 but have 20 plus in stock</a:t>
            </a:r>
          </a:p>
          <a:p>
            <a:pPr marL="755672" lvl="1" indent="-377836" algn="l">
              <a:lnSpc>
                <a:spcPts val="5250"/>
              </a:lnSpc>
              <a:buFont typeface="Arial"/>
              <a:buChar char="•"/>
            </a:pPr>
            <a:r>
              <a:rPr lang="en-US" sz="3500">
                <a:solidFill>
                  <a:srgbClr val="000000"/>
                </a:solidFill>
                <a:latin typeface="Gaegu"/>
                <a:ea typeface="Gaegu"/>
                <a:cs typeface="Gaegu"/>
                <a:sym typeface="Gaegu"/>
              </a:rPr>
              <a:t>Indicates:</a:t>
            </a:r>
          </a:p>
          <a:p>
            <a:pPr algn="l">
              <a:lnSpc>
                <a:spcPts val="5250"/>
              </a:lnSpc>
            </a:pPr>
            <a:r>
              <a:rPr lang="en-US" sz="3500">
                <a:solidFill>
                  <a:srgbClr val="000000"/>
                </a:solidFill>
                <a:latin typeface="Gaegu"/>
                <a:ea typeface="Gaegu"/>
                <a:cs typeface="Gaegu"/>
                <a:sym typeface="Gaegu"/>
              </a:rPr>
              <a:t>    - weak demand</a:t>
            </a:r>
          </a:p>
          <a:p>
            <a:pPr algn="l">
              <a:lnSpc>
                <a:spcPts val="5250"/>
              </a:lnSpc>
            </a:pPr>
            <a:r>
              <a:rPr lang="en-US" sz="3500">
                <a:solidFill>
                  <a:srgbClr val="000000"/>
                </a:solidFill>
                <a:latin typeface="Gaegu"/>
                <a:ea typeface="Gaegu"/>
                <a:cs typeface="Gaegu"/>
                <a:sym typeface="Gaegu"/>
              </a:rPr>
              <a:t>    - excess inventory tied up unnecessarily</a:t>
            </a:r>
          </a:p>
          <a:p>
            <a:pPr marL="755672" lvl="1" indent="-377836" algn="l">
              <a:lnSpc>
                <a:spcPts val="5250"/>
              </a:lnSpc>
              <a:buFont typeface="Arial"/>
              <a:buChar char="•"/>
            </a:pPr>
            <a:r>
              <a:rPr lang="en-US" sz="3500">
                <a:solidFill>
                  <a:srgbClr val="000000"/>
                </a:solidFill>
                <a:latin typeface="Gaegu"/>
                <a:ea typeface="Gaegu"/>
                <a:cs typeface="Gaegu"/>
                <a:sym typeface="Gaegu"/>
              </a:rPr>
              <a:t>Business Implication:</a:t>
            </a:r>
          </a:p>
          <a:p>
            <a:pPr algn="l">
              <a:lnSpc>
                <a:spcPts val="5250"/>
              </a:lnSpc>
            </a:pPr>
            <a:r>
              <a:rPr lang="en-US" sz="3500">
                <a:solidFill>
                  <a:srgbClr val="000000"/>
                </a:solidFill>
                <a:latin typeface="Gaegu"/>
                <a:ea typeface="Gaegu"/>
                <a:cs typeface="Gaegu"/>
                <a:sym typeface="Gaegu"/>
              </a:rPr>
              <a:t>    - storage cost</a:t>
            </a:r>
          </a:p>
          <a:p>
            <a:pPr algn="l">
              <a:lnSpc>
                <a:spcPts val="5250"/>
              </a:lnSpc>
            </a:pPr>
            <a:r>
              <a:rPr lang="en-US" sz="3500">
                <a:solidFill>
                  <a:srgbClr val="000000"/>
                </a:solidFill>
                <a:latin typeface="Gaegu"/>
                <a:ea typeface="Gaegu"/>
                <a:cs typeface="Gaegu"/>
                <a:sym typeface="Gaegu"/>
              </a:rPr>
              <a:t>    - capital inefficiency</a:t>
            </a:r>
          </a:p>
          <a:p>
            <a:pPr algn="l">
              <a:lnSpc>
                <a:spcPts val="5250"/>
              </a:lnSpc>
            </a:pPr>
            <a:r>
              <a:rPr lang="en-US" sz="3500">
                <a:solidFill>
                  <a:srgbClr val="000000"/>
                </a:solidFill>
                <a:latin typeface="Gaegu"/>
                <a:ea typeface="Gaegu"/>
                <a:cs typeface="Gaegu"/>
                <a:sym typeface="Gaegu"/>
              </a:rPr>
              <a:t>    - poor inventory turnover</a:t>
            </a:r>
          </a:p>
          <a:p>
            <a:pPr marL="755672" lvl="1" indent="-377836" algn="l">
              <a:lnSpc>
                <a:spcPts val="5250"/>
              </a:lnSpc>
              <a:buFont typeface="Arial"/>
              <a:buChar char="•"/>
            </a:pPr>
            <a:r>
              <a:rPr lang="en-US" sz="3500">
                <a:solidFill>
                  <a:srgbClr val="000000"/>
                </a:solidFill>
                <a:latin typeface="Gaegu"/>
                <a:ea typeface="Gaegu"/>
                <a:cs typeface="Gaegu"/>
                <a:sym typeface="Gaegu"/>
              </a:rPr>
              <a:t>Not all stocks needs to be replenished because it exists</a:t>
            </a:r>
          </a:p>
        </p:txBody>
      </p:sp>
      <p:sp>
        <p:nvSpPr>
          <p:cNvPr id="12" name="Freeform 12"/>
          <p:cNvSpPr/>
          <p:nvPr/>
        </p:nvSpPr>
        <p:spPr>
          <a:xfrm>
            <a:off x="11706370" y="43264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SG"/>
          </a:p>
        </p:txBody>
      </p:sp>
      <p:sp>
        <p:nvSpPr>
          <p:cNvPr id="13" name="TextBox 13"/>
          <p:cNvSpPr txBox="1"/>
          <p:nvPr/>
        </p:nvSpPr>
        <p:spPr>
          <a:xfrm>
            <a:off x="2158247" y="1610077"/>
            <a:ext cx="8835318" cy="1257340"/>
          </a:xfrm>
          <a:prstGeom prst="rect">
            <a:avLst/>
          </a:prstGeom>
        </p:spPr>
        <p:txBody>
          <a:bodyPr lIns="0" tIns="0" rIns="0" bIns="0" rtlCol="0" anchor="t">
            <a:spAutoFit/>
          </a:bodyPr>
          <a:lstStyle/>
          <a:p>
            <a:pPr algn="l">
              <a:lnSpc>
                <a:spcPts val="7650"/>
              </a:lnSpc>
            </a:pPr>
            <a:r>
              <a:rPr lang="en-US" sz="8500" b="1">
                <a:solidFill>
                  <a:srgbClr val="000000"/>
                </a:solidFill>
                <a:latin typeface="Gaegu Bold"/>
                <a:ea typeface="Gaegu Bold"/>
                <a:cs typeface="Gaegu Bold"/>
                <a:sym typeface="Gaegu Bold"/>
              </a:rPr>
              <a:t>KEY FINDING 1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1220</Words>
  <Application>Microsoft Office PowerPoint</Application>
  <PresentationFormat>Custom</PresentationFormat>
  <Paragraphs>127</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Arial</vt:lpstr>
      <vt:lpstr>Gaegu</vt:lpstr>
      <vt:lpstr>Gaegu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DVRT_ASG_Tiffany Loy</dc:title>
  <cp:lastModifiedBy>Tiffany Loy Zhen Min /DS</cp:lastModifiedBy>
  <cp:revision>2</cp:revision>
  <dcterms:created xsi:type="dcterms:W3CDTF">2006-08-16T00:00:00Z</dcterms:created>
  <dcterms:modified xsi:type="dcterms:W3CDTF">2026-02-01T09:35:05Z</dcterms:modified>
  <dc:identifier>DAHAEKwaVnE</dc:identifier>
</cp:coreProperties>
</file>